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52" r:id="rId1"/>
  </p:sldMasterIdLst>
  <p:notesMasterIdLst>
    <p:notesMasterId r:id="rId22"/>
  </p:notesMasterIdLst>
  <p:sldIdLst>
    <p:sldId id="277" r:id="rId2"/>
    <p:sldId id="25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F1F68-9C81-4C74-AA2F-4005D5D55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3F4FD-EE08-4D81-BE7F-CBC60F12F48F}">
      <dgm:prSet/>
      <dgm:spPr/>
      <dgm:t>
        <a:bodyPr/>
        <a:lstStyle/>
        <a:p>
          <a:pPr rtl="0"/>
          <a:r>
            <a:rPr lang="en-US" b="1" baseline="0" dirty="0" smtClean="0"/>
            <a:t>India &amp; Asia  Market Entry Services</a:t>
          </a:r>
          <a:endParaRPr lang="en-US" dirty="0"/>
        </a:p>
      </dgm:t>
    </dgm:pt>
    <dgm:pt modelId="{EE670101-FC0C-41F1-9589-60F0FD36EB85}" type="parTrans" cxnId="{C175354B-30D6-4317-9BD7-805560E123BE}">
      <dgm:prSet/>
      <dgm:spPr/>
      <dgm:t>
        <a:bodyPr/>
        <a:lstStyle/>
        <a:p>
          <a:endParaRPr lang="en-US"/>
        </a:p>
      </dgm:t>
    </dgm:pt>
    <dgm:pt modelId="{83441F04-4FED-4AE2-A746-68DCA13ECECC}" type="sibTrans" cxnId="{C175354B-30D6-4317-9BD7-805560E123BE}">
      <dgm:prSet/>
      <dgm:spPr/>
      <dgm:t>
        <a:bodyPr/>
        <a:lstStyle/>
        <a:p>
          <a:endParaRPr lang="en-US"/>
        </a:p>
      </dgm:t>
    </dgm:pt>
    <dgm:pt modelId="{73238FF4-8508-4203-895B-C5CA8088579D}">
      <dgm:prSet/>
      <dgm:spPr/>
      <dgm:t>
        <a:bodyPr/>
        <a:lstStyle/>
        <a:p>
          <a:pPr rtl="0"/>
          <a:r>
            <a:rPr lang="en-US" b="1" baseline="0" dirty="0" smtClean="0"/>
            <a:t>Acquisitions, Turnaround &amp; Growth</a:t>
          </a:r>
          <a:endParaRPr lang="en-US" dirty="0"/>
        </a:p>
      </dgm:t>
    </dgm:pt>
    <dgm:pt modelId="{A0B66A0C-1F0F-4AB8-918D-69E9A61F23A3}" type="parTrans" cxnId="{CF65ECE8-B9E0-4F15-BF2E-F7D5557E5D3E}">
      <dgm:prSet/>
      <dgm:spPr/>
      <dgm:t>
        <a:bodyPr/>
        <a:lstStyle/>
        <a:p>
          <a:endParaRPr lang="en-US"/>
        </a:p>
      </dgm:t>
    </dgm:pt>
    <dgm:pt modelId="{FDF555A4-3121-464E-85EC-BD357DF0395C}" type="sibTrans" cxnId="{CF65ECE8-B9E0-4F15-BF2E-F7D5557E5D3E}">
      <dgm:prSet/>
      <dgm:spPr/>
      <dgm:t>
        <a:bodyPr/>
        <a:lstStyle/>
        <a:p>
          <a:endParaRPr lang="en-US"/>
        </a:p>
      </dgm:t>
    </dgm:pt>
    <dgm:pt modelId="{5EBB7837-4635-43DA-8869-6BADC035F6EB}">
      <dgm:prSet/>
      <dgm:spPr/>
      <dgm:t>
        <a:bodyPr/>
        <a:lstStyle/>
        <a:p>
          <a:pPr rtl="0"/>
          <a:r>
            <a:rPr lang="en-US" b="1" baseline="0" dirty="0" smtClean="0"/>
            <a:t>Transaction services</a:t>
          </a:r>
          <a:endParaRPr lang="en-US" dirty="0"/>
        </a:p>
      </dgm:t>
    </dgm:pt>
    <dgm:pt modelId="{F3B8CBAD-C6FA-439A-819C-84BF60B11F6E}" type="parTrans" cxnId="{522375F9-A9F7-434F-9F35-30AD9D70F56A}">
      <dgm:prSet/>
      <dgm:spPr/>
      <dgm:t>
        <a:bodyPr/>
        <a:lstStyle/>
        <a:p>
          <a:endParaRPr lang="en-US"/>
        </a:p>
      </dgm:t>
    </dgm:pt>
    <dgm:pt modelId="{014527EA-D494-4D12-AD9A-9A925918C518}" type="sibTrans" cxnId="{522375F9-A9F7-434F-9F35-30AD9D70F56A}">
      <dgm:prSet/>
      <dgm:spPr/>
      <dgm:t>
        <a:bodyPr/>
        <a:lstStyle/>
        <a:p>
          <a:endParaRPr lang="en-US"/>
        </a:p>
      </dgm:t>
    </dgm:pt>
    <dgm:pt modelId="{7FC1C794-8124-4A43-AB28-9321D6AFF333}">
      <dgm:prSet/>
      <dgm:spPr/>
      <dgm:t>
        <a:bodyPr/>
        <a:lstStyle/>
        <a:p>
          <a:pPr rtl="0"/>
          <a:r>
            <a:rPr lang="en-US" b="1" baseline="0" dirty="0" smtClean="0"/>
            <a:t>Strategic Sourcing &amp; Supply Chain Transformation</a:t>
          </a:r>
          <a:endParaRPr lang="en-US" dirty="0"/>
        </a:p>
      </dgm:t>
    </dgm:pt>
    <dgm:pt modelId="{23D824B0-842A-4E56-918E-17C824193B3A}" type="parTrans" cxnId="{261ABC64-ADB5-4E00-B7B1-1508850EDFE8}">
      <dgm:prSet/>
      <dgm:spPr/>
      <dgm:t>
        <a:bodyPr/>
        <a:lstStyle/>
        <a:p>
          <a:endParaRPr lang="en-US"/>
        </a:p>
      </dgm:t>
    </dgm:pt>
    <dgm:pt modelId="{CC7C1CAE-3BF1-4D24-A8D0-6BA394B91E2C}" type="sibTrans" cxnId="{261ABC64-ADB5-4E00-B7B1-1508850EDFE8}">
      <dgm:prSet/>
      <dgm:spPr/>
      <dgm:t>
        <a:bodyPr/>
        <a:lstStyle/>
        <a:p>
          <a:endParaRPr lang="en-US"/>
        </a:p>
      </dgm:t>
    </dgm:pt>
    <dgm:pt modelId="{CAE42F4B-F56B-498F-A8D6-A6CA07FC847C}">
      <dgm:prSet/>
      <dgm:spPr/>
      <dgm:t>
        <a:bodyPr/>
        <a:lstStyle/>
        <a:p>
          <a:pPr rtl="0"/>
          <a:r>
            <a:rPr lang="en-US" b="1" baseline="0" dirty="0" smtClean="0"/>
            <a:t>International Business &amp; Exports to global markets</a:t>
          </a:r>
          <a:endParaRPr lang="en-US" dirty="0"/>
        </a:p>
      </dgm:t>
    </dgm:pt>
    <dgm:pt modelId="{E0D0C3A5-4347-4084-BB8D-44BCA8624265}" type="parTrans" cxnId="{DEDF8454-CB99-4E27-A39F-DB6002A6E0C6}">
      <dgm:prSet/>
      <dgm:spPr/>
      <dgm:t>
        <a:bodyPr/>
        <a:lstStyle/>
        <a:p>
          <a:endParaRPr lang="en-US"/>
        </a:p>
      </dgm:t>
    </dgm:pt>
    <dgm:pt modelId="{BAF18D13-A081-4136-862E-F2925E918E45}" type="sibTrans" cxnId="{DEDF8454-CB99-4E27-A39F-DB6002A6E0C6}">
      <dgm:prSet/>
      <dgm:spPr/>
      <dgm:t>
        <a:bodyPr/>
        <a:lstStyle/>
        <a:p>
          <a:endParaRPr lang="en-US"/>
        </a:p>
      </dgm:t>
    </dgm:pt>
    <dgm:pt modelId="{DCB2D509-2F6A-4DEC-8995-5B864E655631}">
      <dgm:prSet/>
      <dgm:spPr/>
      <dgm:t>
        <a:bodyPr/>
        <a:lstStyle/>
        <a:p>
          <a:pPr rtl="0"/>
          <a:r>
            <a:rPr lang="en-US" b="1" baseline="0" dirty="0" smtClean="0"/>
            <a:t>Analytics &amp; Digital-D2C,B2B,B2C</a:t>
          </a:r>
          <a:endParaRPr lang="en-US" dirty="0"/>
        </a:p>
      </dgm:t>
    </dgm:pt>
    <dgm:pt modelId="{97DC8CC1-E038-4967-80DE-0516C5F85043}" type="parTrans" cxnId="{BA14F7E5-7012-4C23-AFB3-FF0522C9D626}">
      <dgm:prSet/>
      <dgm:spPr/>
      <dgm:t>
        <a:bodyPr/>
        <a:lstStyle/>
        <a:p>
          <a:endParaRPr lang="en-US"/>
        </a:p>
      </dgm:t>
    </dgm:pt>
    <dgm:pt modelId="{785725D1-E145-488D-B8A4-E404F74644CE}" type="sibTrans" cxnId="{BA14F7E5-7012-4C23-AFB3-FF0522C9D626}">
      <dgm:prSet/>
      <dgm:spPr/>
      <dgm:t>
        <a:bodyPr/>
        <a:lstStyle/>
        <a:p>
          <a:endParaRPr lang="en-US"/>
        </a:p>
      </dgm:t>
    </dgm:pt>
    <dgm:pt modelId="{43B807AD-E882-4B5E-B643-391E6D044208}" type="pres">
      <dgm:prSet presAssocID="{862F1F68-9C81-4C74-AA2F-4005D5D55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EC297-18BA-46BF-83F1-1497F6C14B4F}" type="pres">
      <dgm:prSet presAssocID="{9CA3F4FD-EE08-4D81-BE7F-CBC60F12F4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9C92B-1FD1-4284-8E08-9BCBA49562FD}" type="pres">
      <dgm:prSet presAssocID="{83441F04-4FED-4AE2-A746-68DCA13ECECC}" presName="spacer" presStyleCnt="0"/>
      <dgm:spPr/>
    </dgm:pt>
    <dgm:pt modelId="{7B65A148-1468-49C1-A418-8456707305D6}" type="pres">
      <dgm:prSet presAssocID="{73238FF4-8508-4203-895B-C5CA8088579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007BD-5804-40A2-BFC5-BAA485D37F9B}" type="pres">
      <dgm:prSet presAssocID="{FDF555A4-3121-464E-85EC-BD357DF0395C}" presName="spacer" presStyleCnt="0"/>
      <dgm:spPr/>
    </dgm:pt>
    <dgm:pt modelId="{A66C6E20-B0D7-4E34-B427-13461345EE60}" type="pres">
      <dgm:prSet presAssocID="{5EBB7837-4635-43DA-8869-6BADC035F6E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F841B-0DA5-407B-BA62-6F8C5A309E04}" type="pres">
      <dgm:prSet presAssocID="{014527EA-D494-4D12-AD9A-9A925918C518}" presName="spacer" presStyleCnt="0"/>
      <dgm:spPr/>
    </dgm:pt>
    <dgm:pt modelId="{075AA6A8-E782-42F1-9DF6-BE50461C4851}" type="pres">
      <dgm:prSet presAssocID="{7FC1C794-8124-4A43-AB28-9321D6AFF33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0FE3-FE33-4423-B2E2-B264CD662979}" type="pres">
      <dgm:prSet presAssocID="{CC7C1CAE-3BF1-4D24-A8D0-6BA394B91E2C}" presName="spacer" presStyleCnt="0"/>
      <dgm:spPr/>
    </dgm:pt>
    <dgm:pt modelId="{39FF281B-EBC3-434B-AE69-B2923DA20E8E}" type="pres">
      <dgm:prSet presAssocID="{CAE42F4B-F56B-498F-A8D6-A6CA07FC84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3F58B-272D-4B8F-BBE4-BCFEF8EEB0DF}" type="pres">
      <dgm:prSet presAssocID="{BAF18D13-A081-4136-862E-F2925E918E45}" presName="spacer" presStyleCnt="0"/>
      <dgm:spPr/>
    </dgm:pt>
    <dgm:pt modelId="{84E01F18-443E-4410-ACAC-45BE925D99BA}" type="pres">
      <dgm:prSet presAssocID="{DCB2D509-2F6A-4DEC-8995-5B864E65563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BEF34-F935-4FF8-96C8-D619ACFDB8A8}" type="presOf" srcId="{7FC1C794-8124-4A43-AB28-9321D6AFF333}" destId="{075AA6A8-E782-42F1-9DF6-BE50461C4851}" srcOrd="0" destOrd="0" presId="urn:microsoft.com/office/officeart/2005/8/layout/vList2"/>
    <dgm:cxn modelId="{BA14F7E5-7012-4C23-AFB3-FF0522C9D626}" srcId="{862F1F68-9C81-4C74-AA2F-4005D5D55DE1}" destId="{DCB2D509-2F6A-4DEC-8995-5B864E655631}" srcOrd="5" destOrd="0" parTransId="{97DC8CC1-E038-4967-80DE-0516C5F85043}" sibTransId="{785725D1-E145-488D-B8A4-E404F74644CE}"/>
    <dgm:cxn modelId="{C175354B-30D6-4317-9BD7-805560E123BE}" srcId="{862F1F68-9C81-4C74-AA2F-4005D5D55DE1}" destId="{9CA3F4FD-EE08-4D81-BE7F-CBC60F12F48F}" srcOrd="0" destOrd="0" parTransId="{EE670101-FC0C-41F1-9589-60F0FD36EB85}" sibTransId="{83441F04-4FED-4AE2-A746-68DCA13ECECC}"/>
    <dgm:cxn modelId="{DEDF8454-CB99-4E27-A39F-DB6002A6E0C6}" srcId="{862F1F68-9C81-4C74-AA2F-4005D5D55DE1}" destId="{CAE42F4B-F56B-498F-A8D6-A6CA07FC847C}" srcOrd="4" destOrd="0" parTransId="{E0D0C3A5-4347-4084-BB8D-44BCA8624265}" sibTransId="{BAF18D13-A081-4136-862E-F2925E918E45}"/>
    <dgm:cxn modelId="{CF65ECE8-B9E0-4F15-BF2E-F7D5557E5D3E}" srcId="{862F1F68-9C81-4C74-AA2F-4005D5D55DE1}" destId="{73238FF4-8508-4203-895B-C5CA8088579D}" srcOrd="1" destOrd="0" parTransId="{A0B66A0C-1F0F-4AB8-918D-69E9A61F23A3}" sibTransId="{FDF555A4-3121-464E-85EC-BD357DF0395C}"/>
    <dgm:cxn modelId="{522375F9-A9F7-434F-9F35-30AD9D70F56A}" srcId="{862F1F68-9C81-4C74-AA2F-4005D5D55DE1}" destId="{5EBB7837-4635-43DA-8869-6BADC035F6EB}" srcOrd="2" destOrd="0" parTransId="{F3B8CBAD-C6FA-439A-819C-84BF60B11F6E}" sibTransId="{014527EA-D494-4D12-AD9A-9A925918C518}"/>
    <dgm:cxn modelId="{577C55AE-83F5-407C-98FC-237D1FF960AE}" type="presOf" srcId="{5EBB7837-4635-43DA-8869-6BADC035F6EB}" destId="{A66C6E20-B0D7-4E34-B427-13461345EE60}" srcOrd="0" destOrd="0" presId="urn:microsoft.com/office/officeart/2005/8/layout/vList2"/>
    <dgm:cxn modelId="{88379849-DE6E-4B93-97DF-4A1FD922BF0B}" type="presOf" srcId="{862F1F68-9C81-4C74-AA2F-4005D5D55DE1}" destId="{43B807AD-E882-4B5E-B643-391E6D044208}" srcOrd="0" destOrd="0" presId="urn:microsoft.com/office/officeart/2005/8/layout/vList2"/>
    <dgm:cxn modelId="{70F0E951-0E0B-4065-AB01-3E29AD3B7D71}" type="presOf" srcId="{DCB2D509-2F6A-4DEC-8995-5B864E655631}" destId="{84E01F18-443E-4410-ACAC-45BE925D99BA}" srcOrd="0" destOrd="0" presId="urn:microsoft.com/office/officeart/2005/8/layout/vList2"/>
    <dgm:cxn modelId="{724A4892-1EFC-4D33-A636-937CD23E3BC7}" type="presOf" srcId="{73238FF4-8508-4203-895B-C5CA8088579D}" destId="{7B65A148-1468-49C1-A418-8456707305D6}" srcOrd="0" destOrd="0" presId="urn:microsoft.com/office/officeart/2005/8/layout/vList2"/>
    <dgm:cxn modelId="{DD11FFBA-0D58-4A57-A5D7-D24180D7609B}" type="presOf" srcId="{9CA3F4FD-EE08-4D81-BE7F-CBC60F12F48F}" destId="{B16EC297-18BA-46BF-83F1-1497F6C14B4F}" srcOrd="0" destOrd="0" presId="urn:microsoft.com/office/officeart/2005/8/layout/vList2"/>
    <dgm:cxn modelId="{5E671F0C-BB2F-416F-B7F3-94D7C1B57F5C}" type="presOf" srcId="{CAE42F4B-F56B-498F-A8D6-A6CA07FC847C}" destId="{39FF281B-EBC3-434B-AE69-B2923DA20E8E}" srcOrd="0" destOrd="0" presId="urn:microsoft.com/office/officeart/2005/8/layout/vList2"/>
    <dgm:cxn modelId="{261ABC64-ADB5-4E00-B7B1-1508850EDFE8}" srcId="{862F1F68-9C81-4C74-AA2F-4005D5D55DE1}" destId="{7FC1C794-8124-4A43-AB28-9321D6AFF333}" srcOrd="3" destOrd="0" parTransId="{23D824B0-842A-4E56-918E-17C824193B3A}" sibTransId="{CC7C1CAE-3BF1-4D24-A8D0-6BA394B91E2C}"/>
    <dgm:cxn modelId="{28852497-6EB4-429A-959D-43699DAFD39C}" type="presParOf" srcId="{43B807AD-E882-4B5E-B643-391E6D044208}" destId="{B16EC297-18BA-46BF-83F1-1497F6C14B4F}" srcOrd="0" destOrd="0" presId="urn:microsoft.com/office/officeart/2005/8/layout/vList2"/>
    <dgm:cxn modelId="{108A558F-71C0-4309-8154-BAC090A3F0CC}" type="presParOf" srcId="{43B807AD-E882-4B5E-B643-391E6D044208}" destId="{6FA9C92B-1FD1-4284-8E08-9BCBA49562FD}" srcOrd="1" destOrd="0" presId="urn:microsoft.com/office/officeart/2005/8/layout/vList2"/>
    <dgm:cxn modelId="{08885DE0-D03E-43E0-8CF7-AA72846A3454}" type="presParOf" srcId="{43B807AD-E882-4B5E-B643-391E6D044208}" destId="{7B65A148-1468-49C1-A418-8456707305D6}" srcOrd="2" destOrd="0" presId="urn:microsoft.com/office/officeart/2005/8/layout/vList2"/>
    <dgm:cxn modelId="{AF266E0C-9392-4F05-9EA1-C9F22F2BB3F8}" type="presParOf" srcId="{43B807AD-E882-4B5E-B643-391E6D044208}" destId="{2E8007BD-5804-40A2-BFC5-BAA485D37F9B}" srcOrd="3" destOrd="0" presId="urn:microsoft.com/office/officeart/2005/8/layout/vList2"/>
    <dgm:cxn modelId="{EFEDDB32-948E-4C1D-A8AA-AEEC78A8DEE4}" type="presParOf" srcId="{43B807AD-E882-4B5E-B643-391E6D044208}" destId="{A66C6E20-B0D7-4E34-B427-13461345EE60}" srcOrd="4" destOrd="0" presId="urn:microsoft.com/office/officeart/2005/8/layout/vList2"/>
    <dgm:cxn modelId="{F5FDD9F1-DE5C-4EE3-AA3F-70F7A6403F7F}" type="presParOf" srcId="{43B807AD-E882-4B5E-B643-391E6D044208}" destId="{5A0F841B-0DA5-407B-BA62-6F8C5A309E04}" srcOrd="5" destOrd="0" presId="urn:microsoft.com/office/officeart/2005/8/layout/vList2"/>
    <dgm:cxn modelId="{836F5492-D356-4F20-8E5B-0EED3313F714}" type="presParOf" srcId="{43B807AD-E882-4B5E-B643-391E6D044208}" destId="{075AA6A8-E782-42F1-9DF6-BE50461C4851}" srcOrd="6" destOrd="0" presId="urn:microsoft.com/office/officeart/2005/8/layout/vList2"/>
    <dgm:cxn modelId="{3B98DA43-6BFF-4515-A061-9FEFE0DD83CA}" type="presParOf" srcId="{43B807AD-E882-4B5E-B643-391E6D044208}" destId="{A0480FE3-FE33-4423-B2E2-B264CD662979}" srcOrd="7" destOrd="0" presId="urn:microsoft.com/office/officeart/2005/8/layout/vList2"/>
    <dgm:cxn modelId="{A31D1154-5AE4-4BB9-9569-33348142C7FF}" type="presParOf" srcId="{43B807AD-E882-4B5E-B643-391E6D044208}" destId="{39FF281B-EBC3-434B-AE69-B2923DA20E8E}" srcOrd="8" destOrd="0" presId="urn:microsoft.com/office/officeart/2005/8/layout/vList2"/>
    <dgm:cxn modelId="{D4DE73CA-7830-45D0-9577-2F7FFCE5A36B}" type="presParOf" srcId="{43B807AD-E882-4B5E-B643-391E6D044208}" destId="{90B3F58B-272D-4B8F-BBE4-BCFEF8EEB0DF}" srcOrd="9" destOrd="0" presId="urn:microsoft.com/office/officeart/2005/8/layout/vList2"/>
    <dgm:cxn modelId="{B5E7739B-F489-48A5-A70D-98C42F777180}" type="presParOf" srcId="{43B807AD-E882-4B5E-B643-391E6D044208}" destId="{84E01F18-443E-4410-ACAC-45BE925D99B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EC297-18BA-46BF-83F1-1497F6C14B4F}">
      <dsp:nvSpPr>
        <dsp:cNvPr id="0" name=""/>
        <dsp:cNvSpPr/>
      </dsp:nvSpPr>
      <dsp:spPr>
        <a:xfrm>
          <a:off x="0" y="456089"/>
          <a:ext cx="422910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India &amp; Asia  Market Entry Services</a:t>
          </a:r>
          <a:endParaRPr lang="en-US" sz="1400" kern="1200" dirty="0"/>
        </a:p>
      </dsp:txBody>
      <dsp:txXfrm>
        <a:off x="16392" y="472481"/>
        <a:ext cx="4196316" cy="303006"/>
      </dsp:txXfrm>
    </dsp:sp>
    <dsp:sp modelId="{7B65A148-1468-49C1-A418-8456707305D6}">
      <dsp:nvSpPr>
        <dsp:cNvPr id="0" name=""/>
        <dsp:cNvSpPr/>
      </dsp:nvSpPr>
      <dsp:spPr>
        <a:xfrm>
          <a:off x="0" y="832199"/>
          <a:ext cx="422910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Acquisitions, Turnaround &amp; Growth</a:t>
          </a:r>
          <a:endParaRPr lang="en-US" sz="1400" kern="1200" dirty="0"/>
        </a:p>
      </dsp:txBody>
      <dsp:txXfrm>
        <a:off x="16392" y="848591"/>
        <a:ext cx="4196316" cy="303006"/>
      </dsp:txXfrm>
    </dsp:sp>
    <dsp:sp modelId="{A66C6E20-B0D7-4E34-B427-13461345EE60}">
      <dsp:nvSpPr>
        <dsp:cNvPr id="0" name=""/>
        <dsp:cNvSpPr/>
      </dsp:nvSpPr>
      <dsp:spPr>
        <a:xfrm>
          <a:off x="0" y="1208309"/>
          <a:ext cx="422910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Transaction services</a:t>
          </a:r>
          <a:endParaRPr lang="en-US" sz="1400" kern="1200" dirty="0"/>
        </a:p>
      </dsp:txBody>
      <dsp:txXfrm>
        <a:off x="16392" y="1224701"/>
        <a:ext cx="4196316" cy="303006"/>
      </dsp:txXfrm>
    </dsp:sp>
    <dsp:sp modelId="{075AA6A8-E782-42F1-9DF6-BE50461C4851}">
      <dsp:nvSpPr>
        <dsp:cNvPr id="0" name=""/>
        <dsp:cNvSpPr/>
      </dsp:nvSpPr>
      <dsp:spPr>
        <a:xfrm>
          <a:off x="0" y="1584419"/>
          <a:ext cx="422910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Strategic Sourcing &amp; Supply Chain Transformation</a:t>
          </a:r>
          <a:endParaRPr lang="en-US" sz="1400" kern="1200" dirty="0"/>
        </a:p>
      </dsp:txBody>
      <dsp:txXfrm>
        <a:off x="16392" y="1600811"/>
        <a:ext cx="4196316" cy="303006"/>
      </dsp:txXfrm>
    </dsp:sp>
    <dsp:sp modelId="{39FF281B-EBC3-434B-AE69-B2923DA20E8E}">
      <dsp:nvSpPr>
        <dsp:cNvPr id="0" name=""/>
        <dsp:cNvSpPr/>
      </dsp:nvSpPr>
      <dsp:spPr>
        <a:xfrm>
          <a:off x="0" y="1960529"/>
          <a:ext cx="422910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International Business &amp; Exports to global markets</a:t>
          </a:r>
          <a:endParaRPr lang="en-US" sz="1400" kern="1200" dirty="0"/>
        </a:p>
      </dsp:txBody>
      <dsp:txXfrm>
        <a:off x="16392" y="1976921"/>
        <a:ext cx="4196316" cy="303006"/>
      </dsp:txXfrm>
    </dsp:sp>
    <dsp:sp modelId="{84E01F18-443E-4410-ACAC-45BE925D99BA}">
      <dsp:nvSpPr>
        <dsp:cNvPr id="0" name=""/>
        <dsp:cNvSpPr/>
      </dsp:nvSpPr>
      <dsp:spPr>
        <a:xfrm>
          <a:off x="0" y="2336639"/>
          <a:ext cx="4229100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Analytics &amp; Digital-D2C,B2B,B2C</a:t>
          </a:r>
          <a:endParaRPr lang="en-US" sz="1400" kern="1200" dirty="0"/>
        </a:p>
      </dsp:txBody>
      <dsp:txXfrm>
        <a:off x="16392" y="2353031"/>
        <a:ext cx="4196316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D0E4-942A-444E-82EA-CDEE1502AF0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BD809-565C-46FC-86E1-CCB940FB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7789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4941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84029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08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211810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214876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134249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419577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161914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405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8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294495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3946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16397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39458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335200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13808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39604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5057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38100">
              <a:lnSpc>
                <a:spcPts val="1125"/>
              </a:lnSpc>
            </a:pPr>
            <a:fld id="{81D60167-4931-47E6-BA6A-407CBD079E47}" type="slidenum">
              <a:rPr lang="en-US" spc="-165" smtClean="0"/>
              <a:t>‹#›</a:t>
            </a:fld>
            <a:endParaRPr lang="en-US" spc="-165" dirty="0"/>
          </a:p>
        </p:txBody>
      </p:sp>
    </p:spTree>
    <p:extLst>
      <p:ext uri="{BB962C8B-B14F-4D97-AF65-F5344CB8AC3E}">
        <p14:creationId xmlns:p14="http://schemas.microsoft.com/office/powerpoint/2010/main" val="914586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877" y="1627976"/>
            <a:ext cx="3857625" cy="156810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TransOURCE ASIA ADVISORS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Placeholder 9" descr="cityscape&#10;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07" r="12507"/>
          <a:stretch>
            <a:fillRect/>
          </a:stretch>
        </p:blipFill>
        <p:spPr/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93414862"/>
              </p:ext>
            </p:extLst>
          </p:nvPr>
        </p:nvGraphicFramePr>
        <p:xfrm>
          <a:off x="4580814" y="3196082"/>
          <a:ext cx="4229100" cy="312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04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453151"/>
            <a:ext cx="58651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9" dirty="0"/>
              <a:t>PRIC</a:t>
            </a:r>
            <a:r>
              <a:rPr spc="-535" dirty="0"/>
              <a:t>E</a:t>
            </a:r>
            <a:r>
              <a:rPr spc="-400" dirty="0"/>
              <a:t> </a:t>
            </a:r>
            <a:r>
              <a:rPr spc="-505" dirty="0"/>
              <a:t>A</a:t>
            </a:r>
            <a:r>
              <a:rPr spc="-665" dirty="0"/>
              <a:t>N</a:t>
            </a:r>
            <a:r>
              <a:rPr spc="-505" dirty="0"/>
              <a:t>A</a:t>
            </a:r>
            <a:r>
              <a:rPr spc="-675" dirty="0"/>
              <a:t>L</a:t>
            </a:r>
            <a:r>
              <a:rPr spc="-575" dirty="0"/>
              <a:t>Y</a:t>
            </a:r>
            <a:r>
              <a:rPr spc="-459" dirty="0"/>
              <a:t>S</a:t>
            </a:r>
            <a:r>
              <a:rPr spc="-160" dirty="0"/>
              <a:t>I</a:t>
            </a:r>
            <a:r>
              <a:rPr spc="-445"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10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969884" cy="470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3825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pricing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includes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understanding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price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acceptance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rejection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level, perception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pricing,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options,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discounts,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skimming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parameter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defining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pricing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strategy.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Pricing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combination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behavioral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analytical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exercises.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places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defined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commodity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 on supply 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demand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price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sets,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however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is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commodity,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brand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pricing.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pricing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below: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pricing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resistance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acceptance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Mystery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advantage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69319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80" dirty="0"/>
              <a:t>T</a:t>
            </a:r>
            <a:r>
              <a:rPr spc="-655" dirty="0"/>
              <a:t>E</a:t>
            </a:r>
            <a:r>
              <a:rPr spc="-705" dirty="0"/>
              <a:t>C</a:t>
            </a:r>
            <a:r>
              <a:rPr spc="-725" dirty="0"/>
              <a:t>H</a:t>
            </a:r>
            <a:r>
              <a:rPr spc="-680" dirty="0"/>
              <a:t>N</a:t>
            </a:r>
            <a:r>
              <a:rPr spc="-610" dirty="0"/>
              <a:t>O</a:t>
            </a:r>
            <a:r>
              <a:rPr spc="-409" dirty="0"/>
              <a:t> </a:t>
            </a:r>
            <a:r>
              <a:rPr spc="-615" dirty="0"/>
              <a:t>E</a:t>
            </a:r>
            <a:r>
              <a:rPr spc="-670" dirty="0"/>
              <a:t>C</a:t>
            </a:r>
            <a:r>
              <a:rPr spc="-620" dirty="0"/>
              <a:t>O</a:t>
            </a:r>
            <a:r>
              <a:rPr spc="-640" dirty="0"/>
              <a:t>N</a:t>
            </a:r>
            <a:r>
              <a:rPr spc="-620" dirty="0"/>
              <a:t>O</a:t>
            </a:r>
            <a:r>
              <a:rPr spc="-580" dirty="0"/>
              <a:t>M</a:t>
            </a:r>
            <a:r>
              <a:rPr spc="-160" dirty="0"/>
              <a:t>I</a:t>
            </a:r>
            <a:r>
              <a:rPr spc="-655" dirty="0"/>
              <a:t>C</a:t>
            </a:r>
            <a:r>
              <a:rPr spc="-320" dirty="0"/>
              <a:t> </a:t>
            </a:r>
            <a:r>
              <a:rPr spc="-585" dirty="0"/>
              <a:t>F</a:t>
            </a:r>
            <a:r>
              <a:rPr spc="-615" dirty="0"/>
              <a:t>E</a:t>
            </a:r>
            <a:r>
              <a:rPr spc="-505" dirty="0"/>
              <a:t>A</a:t>
            </a:r>
            <a:r>
              <a:rPr spc="-459" dirty="0"/>
              <a:t>S</a:t>
            </a:r>
            <a:r>
              <a:rPr spc="-160" dirty="0"/>
              <a:t>I</a:t>
            </a:r>
            <a:r>
              <a:rPr spc="-580" dirty="0"/>
              <a:t>B</a:t>
            </a:r>
            <a:r>
              <a:rPr spc="-160" dirty="0"/>
              <a:t>I</a:t>
            </a:r>
            <a:r>
              <a:rPr spc="-530" dirty="0"/>
              <a:t>L</a:t>
            </a:r>
            <a:r>
              <a:rPr spc="-160" dirty="0"/>
              <a:t>I</a:t>
            </a:r>
            <a:r>
              <a:rPr spc="-740" dirty="0"/>
              <a:t>T</a:t>
            </a:r>
            <a:r>
              <a:rPr spc="-580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11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934959" cy="470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79425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(DPR)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business.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includes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feasibility,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marketing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feasibility,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business feasibility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etc.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 is crucial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project,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infirmed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decision.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TMRC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majorly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deal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Feasibility,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believe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Feasibility.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KMRC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closely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commissioning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client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prepare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Third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Party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cases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moving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forward.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Techno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Feasibility: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eas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eas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ilit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epo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47983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60" dirty="0"/>
              <a:t>P</a:t>
            </a:r>
            <a:r>
              <a:rPr spc="-620" dirty="0"/>
              <a:t>O</a:t>
            </a:r>
            <a:r>
              <a:rPr spc="-459" dirty="0"/>
              <a:t>S</a:t>
            </a:r>
            <a:r>
              <a:rPr spc="-160" dirty="0"/>
              <a:t>I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40" dirty="0"/>
              <a:t>N</a:t>
            </a:r>
            <a:r>
              <a:rPr spc="-160" dirty="0"/>
              <a:t>I</a:t>
            </a:r>
            <a:r>
              <a:rPr spc="-640" dirty="0"/>
              <a:t>N</a:t>
            </a:r>
            <a:r>
              <a:rPr spc="-725" dirty="0"/>
              <a:t>G</a:t>
            </a:r>
            <a:r>
              <a:rPr spc="-360" dirty="0"/>
              <a:t> </a:t>
            </a:r>
            <a:r>
              <a:rPr spc="-459" dirty="0"/>
              <a:t>S</a:t>
            </a:r>
            <a:r>
              <a:rPr spc="-740" dirty="0"/>
              <a:t>T</a:t>
            </a:r>
            <a:r>
              <a:rPr spc="-665" dirty="0"/>
              <a:t>U</a:t>
            </a:r>
            <a:r>
              <a:rPr spc="-690" dirty="0"/>
              <a:t>D</a:t>
            </a:r>
            <a:r>
              <a:rPr spc="-580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12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8003540" cy="480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47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positioned.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Event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products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differ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market.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lang="en-US"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custome</a:t>
            </a:r>
            <a:r>
              <a:rPr lang="en-US"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rs but</a:t>
            </a:r>
            <a:r>
              <a:rPr sz="1600" spc="-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manually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created.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KMRC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believes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not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manual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function;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however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relationship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attachment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Market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Consultants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along with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channel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creation,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rebranding,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positioning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others.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every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step,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KMRC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marketer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phase,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KMRC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coordinate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advertisement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marketing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client.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marR="342265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Positioning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KMRC,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customized,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requirement.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Asset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66271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5" dirty="0"/>
              <a:t>CONSUME</a:t>
            </a:r>
            <a:r>
              <a:rPr spc="-570" dirty="0"/>
              <a:t>R</a:t>
            </a:r>
            <a:r>
              <a:rPr spc="-395" dirty="0"/>
              <a:t> </a:t>
            </a:r>
            <a:r>
              <a:rPr spc="-580" dirty="0"/>
              <a:t>B</a:t>
            </a:r>
            <a:r>
              <a:rPr spc="-615" dirty="0"/>
              <a:t>E</a:t>
            </a:r>
            <a:r>
              <a:rPr spc="-685" dirty="0"/>
              <a:t>H</a:t>
            </a:r>
            <a:r>
              <a:rPr spc="-675" dirty="0"/>
              <a:t>A</a:t>
            </a:r>
            <a:r>
              <a:rPr spc="-640" dirty="0"/>
              <a:t>V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10" dirty="0"/>
              <a:t>R</a:t>
            </a:r>
            <a:r>
              <a:rPr spc="-295" dirty="0"/>
              <a:t> </a:t>
            </a:r>
            <a:r>
              <a:rPr spc="-640" dirty="0"/>
              <a:t>R</a:t>
            </a:r>
            <a:r>
              <a:rPr spc="-630" dirty="0"/>
              <a:t>E</a:t>
            </a:r>
            <a:r>
              <a:rPr spc="-475" dirty="0"/>
              <a:t>S</a:t>
            </a:r>
            <a:r>
              <a:rPr spc="-630" dirty="0"/>
              <a:t>E</a:t>
            </a:r>
            <a:r>
              <a:rPr spc="-520" dirty="0"/>
              <a:t>A</a:t>
            </a:r>
            <a:r>
              <a:rPr spc="-685" dirty="0"/>
              <a:t>RC</a:t>
            </a:r>
            <a:r>
              <a:rPr spc="-670"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13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976870" cy="382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dynamic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unpredictable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nature,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that’s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track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 all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time. This is a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continuous process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makes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way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communications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possible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marketer.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marR="337185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Market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Consultants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has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unique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tool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consumer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feedback.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studies.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MRC</a:t>
            </a:r>
            <a:r>
              <a:rPr sz="16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brands.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focused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trend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perception.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are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below: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Behavioral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Usage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Attitude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54079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70" dirty="0"/>
              <a:t>C</a:t>
            </a:r>
            <a:r>
              <a:rPr spc="-620" dirty="0"/>
              <a:t>O</a:t>
            </a:r>
            <a:r>
              <a:rPr spc="-580" dirty="0"/>
              <a:t>M</a:t>
            </a:r>
            <a:r>
              <a:rPr spc="-560" dirty="0"/>
              <a:t>P</a:t>
            </a:r>
            <a:r>
              <a:rPr spc="-615" dirty="0"/>
              <a:t>E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40" dirty="0"/>
              <a:t>V</a:t>
            </a:r>
            <a:r>
              <a:rPr spc="-600" dirty="0"/>
              <a:t>E</a:t>
            </a:r>
            <a:r>
              <a:rPr spc="-325" dirty="0"/>
              <a:t> </a:t>
            </a:r>
            <a:r>
              <a:rPr spc="-505" dirty="0"/>
              <a:t>A</a:t>
            </a:r>
            <a:r>
              <a:rPr spc="-665" dirty="0"/>
              <a:t>N</a:t>
            </a:r>
            <a:r>
              <a:rPr spc="-505" dirty="0"/>
              <a:t>A</a:t>
            </a:r>
            <a:r>
              <a:rPr spc="-675" dirty="0"/>
              <a:t>L</a:t>
            </a:r>
            <a:r>
              <a:rPr spc="-575" dirty="0"/>
              <a:t>Y</a:t>
            </a:r>
            <a:r>
              <a:rPr spc="-459" dirty="0"/>
              <a:t>S</a:t>
            </a:r>
            <a:r>
              <a:rPr spc="-160" dirty="0"/>
              <a:t>I</a:t>
            </a:r>
            <a:r>
              <a:rPr spc="-445"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14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891145" cy="4364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604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model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designed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way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helps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client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complete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competitor,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strength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weaknesses,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core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competencies.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chances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player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advantage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benefit,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benefit,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vertical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horizontal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expansion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management.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create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parity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differentiation.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Consultancy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Analysis: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Benchmarking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Insights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Competitor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Profiling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453151"/>
            <a:ext cx="42649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90" dirty="0"/>
              <a:t>M</a:t>
            </a:r>
            <a:r>
              <a:rPr spc="-520" dirty="0"/>
              <a:t>A</a:t>
            </a:r>
            <a:r>
              <a:rPr spc="-640" dirty="0"/>
              <a:t>R</a:t>
            </a:r>
            <a:r>
              <a:rPr spc="-480" dirty="0"/>
              <a:t>K</a:t>
            </a:r>
            <a:r>
              <a:rPr spc="-630" dirty="0"/>
              <a:t>E</a:t>
            </a:r>
            <a:r>
              <a:rPr spc="-725" dirty="0"/>
              <a:t>T</a:t>
            </a:r>
            <a:r>
              <a:rPr spc="-380" dirty="0"/>
              <a:t> </a:t>
            </a:r>
            <a:r>
              <a:rPr spc="-565" dirty="0"/>
              <a:t>ACCESS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85346" y="1524000"/>
            <a:ext cx="7765322" cy="67730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775" marR="544195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pc="-5" dirty="0">
                <a:effectLst/>
              </a:rPr>
              <a:t>As</a:t>
            </a:r>
            <a:r>
              <a:rPr spc="-30" dirty="0">
                <a:effectLst/>
              </a:rPr>
              <a:t> </a:t>
            </a:r>
            <a:r>
              <a:rPr spc="-5" dirty="0">
                <a:effectLst/>
              </a:rPr>
              <a:t>the</a:t>
            </a:r>
            <a:r>
              <a:rPr spc="5" dirty="0">
                <a:effectLst/>
              </a:rPr>
              <a:t> </a:t>
            </a:r>
            <a:r>
              <a:rPr spc="-5" dirty="0">
                <a:effectLst/>
              </a:rPr>
              <a:t>name</a:t>
            </a:r>
            <a:r>
              <a:rPr spc="-15" dirty="0">
                <a:effectLst/>
              </a:rPr>
              <a:t> </a:t>
            </a:r>
            <a:r>
              <a:rPr spc="-20" dirty="0">
                <a:effectLst/>
              </a:rPr>
              <a:t>describes,</a:t>
            </a:r>
            <a:r>
              <a:rPr spc="50" dirty="0">
                <a:effectLst/>
              </a:rPr>
              <a:t> </a:t>
            </a:r>
            <a:r>
              <a:rPr dirty="0">
                <a:effectLst/>
              </a:rPr>
              <a:t>it</a:t>
            </a:r>
            <a:r>
              <a:rPr spc="-30" dirty="0">
                <a:effectLst/>
              </a:rPr>
              <a:t> </a:t>
            </a:r>
            <a:r>
              <a:rPr dirty="0">
                <a:effectLst/>
              </a:rPr>
              <a:t>is</a:t>
            </a:r>
            <a:r>
              <a:rPr spc="-10" dirty="0">
                <a:effectLst/>
              </a:rPr>
              <a:t> </a:t>
            </a:r>
            <a:r>
              <a:rPr spc="-5" dirty="0">
                <a:effectLst/>
              </a:rPr>
              <a:t>access</a:t>
            </a:r>
            <a:r>
              <a:rPr spc="-10" dirty="0">
                <a:effectLst/>
              </a:rPr>
              <a:t> </a:t>
            </a:r>
            <a:r>
              <a:rPr spc="-15" dirty="0">
                <a:effectLst/>
              </a:rPr>
              <a:t>to</a:t>
            </a:r>
            <a:r>
              <a:rPr spc="10" dirty="0">
                <a:effectLst/>
              </a:rPr>
              <a:t> </a:t>
            </a:r>
            <a:r>
              <a:rPr spc="-5" dirty="0">
                <a:effectLst/>
              </a:rPr>
              <a:t>a</a:t>
            </a:r>
            <a:r>
              <a:rPr spc="-20" dirty="0">
                <a:effectLst/>
              </a:rPr>
              <a:t> new</a:t>
            </a:r>
            <a:r>
              <a:rPr spc="40" dirty="0">
                <a:effectLst/>
              </a:rPr>
              <a:t> </a:t>
            </a:r>
            <a:r>
              <a:rPr spc="-25" dirty="0">
                <a:effectLst/>
              </a:rPr>
              <a:t>market.</a:t>
            </a:r>
            <a:r>
              <a:rPr dirty="0">
                <a:effectLst/>
              </a:rPr>
              <a:t> </a:t>
            </a:r>
            <a:r>
              <a:rPr spc="-5" dirty="0">
                <a:effectLst/>
              </a:rPr>
              <a:t>The</a:t>
            </a:r>
            <a:r>
              <a:rPr spc="-15" dirty="0">
                <a:effectLst/>
              </a:rPr>
              <a:t> </a:t>
            </a:r>
            <a:r>
              <a:rPr spc="-5" dirty="0">
                <a:effectLst/>
              </a:rPr>
              <a:t>access</a:t>
            </a:r>
            <a:r>
              <a:rPr dirty="0">
                <a:effectLst/>
              </a:rPr>
              <a:t> is</a:t>
            </a:r>
            <a:r>
              <a:rPr spc="-25" dirty="0">
                <a:effectLst/>
              </a:rPr>
              <a:t> </a:t>
            </a:r>
            <a:r>
              <a:rPr spc="-15" dirty="0">
                <a:effectLst/>
              </a:rPr>
              <a:t>not</a:t>
            </a:r>
            <a:r>
              <a:rPr spc="20" dirty="0">
                <a:effectLst/>
              </a:rPr>
              <a:t> </a:t>
            </a:r>
            <a:r>
              <a:rPr spc="-10" dirty="0">
                <a:effectLst/>
              </a:rPr>
              <a:t>limited</a:t>
            </a:r>
            <a:r>
              <a:rPr spc="-55" dirty="0">
                <a:effectLst/>
              </a:rPr>
              <a:t> </a:t>
            </a:r>
            <a:r>
              <a:rPr spc="-15" dirty="0">
                <a:effectLst/>
              </a:rPr>
              <a:t>to </a:t>
            </a:r>
            <a:r>
              <a:rPr spc="-40" dirty="0">
                <a:effectLst/>
              </a:rPr>
              <a:t>make</a:t>
            </a:r>
            <a:r>
              <a:rPr spc="10" dirty="0">
                <a:effectLst/>
              </a:rPr>
              <a:t> </a:t>
            </a:r>
            <a:r>
              <a:rPr spc="-5" dirty="0">
                <a:effectLst/>
              </a:rPr>
              <a:t>a </a:t>
            </a:r>
            <a:r>
              <a:rPr dirty="0">
                <a:effectLst/>
              </a:rPr>
              <a:t> </a:t>
            </a:r>
            <a:r>
              <a:rPr spc="-20" dirty="0">
                <a:effectLst/>
              </a:rPr>
              <a:t>compatible</a:t>
            </a:r>
            <a:r>
              <a:rPr spc="-25" dirty="0">
                <a:effectLst/>
              </a:rPr>
              <a:t> </a:t>
            </a:r>
            <a:r>
              <a:rPr spc="-10" dirty="0">
                <a:effectLst/>
              </a:rPr>
              <a:t>situation</a:t>
            </a:r>
            <a:r>
              <a:rPr spc="-45" dirty="0">
                <a:effectLst/>
              </a:rPr>
              <a:t> </a:t>
            </a:r>
            <a:r>
              <a:rPr spc="-15" dirty="0">
                <a:effectLst/>
              </a:rPr>
              <a:t>but</a:t>
            </a:r>
            <a:r>
              <a:rPr spc="25" dirty="0">
                <a:effectLst/>
              </a:rPr>
              <a:t> </a:t>
            </a:r>
            <a:r>
              <a:rPr spc="-5" dirty="0">
                <a:effectLst/>
              </a:rPr>
              <a:t>also</a:t>
            </a:r>
            <a:r>
              <a:rPr spc="-15" dirty="0">
                <a:effectLst/>
              </a:rPr>
              <a:t> help</a:t>
            </a:r>
            <a:r>
              <a:rPr spc="-10" dirty="0">
                <a:effectLst/>
              </a:rPr>
              <a:t> </a:t>
            </a:r>
            <a:r>
              <a:rPr spc="-5" dirty="0">
                <a:effectLst/>
              </a:rPr>
              <a:t>the</a:t>
            </a:r>
            <a:r>
              <a:rPr spc="10" dirty="0">
                <a:effectLst/>
              </a:rPr>
              <a:t> </a:t>
            </a:r>
            <a:r>
              <a:rPr spc="-5" dirty="0">
                <a:effectLst/>
              </a:rPr>
              <a:t>client</a:t>
            </a:r>
            <a:r>
              <a:rPr spc="-35" dirty="0">
                <a:effectLst/>
              </a:rPr>
              <a:t> </a:t>
            </a:r>
            <a:r>
              <a:rPr spc="-5" dirty="0">
                <a:effectLst/>
              </a:rPr>
              <a:t>in</a:t>
            </a:r>
            <a:r>
              <a:rPr spc="-10" dirty="0">
                <a:effectLst/>
              </a:rPr>
              <a:t> </a:t>
            </a:r>
            <a:r>
              <a:rPr spc="-20" dirty="0">
                <a:effectLst/>
              </a:rPr>
              <a:t>developing</a:t>
            </a:r>
            <a:r>
              <a:rPr spc="20" dirty="0">
                <a:effectLst/>
              </a:rPr>
              <a:t> </a:t>
            </a:r>
            <a:r>
              <a:rPr spc="-25" dirty="0">
                <a:effectLst/>
              </a:rPr>
              <a:t>strategy </a:t>
            </a:r>
            <a:r>
              <a:rPr spc="-15" dirty="0">
                <a:effectLst/>
              </a:rPr>
              <a:t>to</a:t>
            </a:r>
            <a:r>
              <a:rPr spc="5" dirty="0">
                <a:effectLst/>
              </a:rPr>
              <a:t> </a:t>
            </a:r>
            <a:r>
              <a:rPr spc="-20" dirty="0">
                <a:effectLst/>
              </a:rPr>
              <a:t>enter</a:t>
            </a:r>
            <a:r>
              <a:rPr spc="35" dirty="0">
                <a:effectLst/>
              </a:rPr>
              <a:t> </a:t>
            </a:r>
            <a:r>
              <a:rPr spc="-5" dirty="0">
                <a:effectLst/>
              </a:rPr>
              <a:t>and</a:t>
            </a:r>
            <a:r>
              <a:rPr spc="-15" dirty="0">
                <a:effectLst/>
              </a:rPr>
              <a:t> </a:t>
            </a:r>
            <a:r>
              <a:rPr spc="-20" dirty="0">
                <a:effectLst/>
              </a:rPr>
              <a:t>expand.</a:t>
            </a:r>
          </a:p>
          <a:p>
            <a:pPr marL="3175"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effectLst/>
            </a:endParaRPr>
          </a:p>
          <a:p>
            <a:pPr marL="358775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pc="-20" dirty="0">
                <a:effectLst/>
              </a:rPr>
              <a:t>Many</a:t>
            </a:r>
            <a:r>
              <a:rPr spc="80" dirty="0">
                <a:effectLst/>
              </a:rPr>
              <a:t> </a:t>
            </a:r>
            <a:r>
              <a:rPr spc="-10" dirty="0">
                <a:effectLst/>
              </a:rPr>
              <a:t>times</a:t>
            </a:r>
            <a:r>
              <a:rPr spc="85" dirty="0">
                <a:effectLst/>
              </a:rPr>
              <a:t> </a:t>
            </a:r>
            <a:r>
              <a:rPr spc="-10" dirty="0">
                <a:effectLst/>
              </a:rPr>
              <a:t>Indian</a:t>
            </a:r>
            <a:r>
              <a:rPr spc="95" dirty="0">
                <a:effectLst/>
              </a:rPr>
              <a:t> </a:t>
            </a:r>
            <a:r>
              <a:rPr spc="-15" dirty="0">
                <a:effectLst/>
              </a:rPr>
              <a:t>companies</a:t>
            </a:r>
            <a:r>
              <a:rPr spc="85" dirty="0">
                <a:effectLst/>
              </a:rPr>
              <a:t> </a:t>
            </a:r>
            <a:r>
              <a:rPr spc="-20" dirty="0">
                <a:effectLst/>
              </a:rPr>
              <a:t>want</a:t>
            </a:r>
            <a:r>
              <a:rPr spc="95" dirty="0">
                <a:effectLst/>
              </a:rPr>
              <a:t> </a:t>
            </a:r>
            <a:r>
              <a:rPr spc="-10" dirty="0">
                <a:effectLst/>
              </a:rPr>
              <a:t>to</a:t>
            </a:r>
            <a:r>
              <a:rPr spc="80" dirty="0">
                <a:effectLst/>
              </a:rPr>
              <a:t> </a:t>
            </a:r>
            <a:r>
              <a:rPr spc="-5" dirty="0">
                <a:effectLst/>
              </a:rPr>
              <a:t>access</a:t>
            </a:r>
            <a:r>
              <a:rPr spc="105" dirty="0">
                <a:effectLst/>
              </a:rPr>
              <a:t> </a:t>
            </a:r>
            <a:r>
              <a:rPr spc="-10" dirty="0">
                <a:effectLst/>
              </a:rPr>
              <a:t>some</a:t>
            </a:r>
            <a:r>
              <a:rPr spc="80" dirty="0">
                <a:effectLst/>
              </a:rPr>
              <a:t> </a:t>
            </a:r>
            <a:r>
              <a:rPr spc="-25" dirty="0">
                <a:effectLst/>
              </a:rPr>
              <a:t>foreign</a:t>
            </a:r>
            <a:r>
              <a:rPr spc="90" dirty="0">
                <a:effectLst/>
              </a:rPr>
              <a:t> </a:t>
            </a:r>
            <a:r>
              <a:rPr spc="-30" dirty="0">
                <a:effectLst/>
              </a:rPr>
              <a:t>market</a:t>
            </a:r>
            <a:r>
              <a:rPr spc="95" dirty="0">
                <a:effectLst/>
              </a:rPr>
              <a:t> </a:t>
            </a:r>
            <a:r>
              <a:rPr spc="-10" dirty="0">
                <a:effectLst/>
              </a:rPr>
              <a:t>while</a:t>
            </a:r>
            <a:r>
              <a:rPr spc="90" dirty="0">
                <a:effectLst/>
              </a:rPr>
              <a:t> </a:t>
            </a:r>
            <a:r>
              <a:rPr spc="-15" dirty="0">
                <a:effectLst/>
              </a:rPr>
              <a:t>some</a:t>
            </a:r>
            <a:r>
              <a:rPr spc="95" dirty="0">
                <a:effectLst/>
              </a:rPr>
              <a:t> </a:t>
            </a:r>
            <a:r>
              <a:rPr spc="-25" dirty="0">
                <a:effectLst/>
              </a:rPr>
              <a:t>foreign</a:t>
            </a:r>
            <a:r>
              <a:rPr spc="75" dirty="0">
                <a:effectLst/>
              </a:rPr>
              <a:t> </a:t>
            </a:r>
            <a:r>
              <a:rPr spc="-25" dirty="0" smtClean="0">
                <a:effectLst/>
              </a:rPr>
              <a:t>player</a:t>
            </a:r>
            <a:r>
              <a:rPr lang="en-US" spc="-25" dirty="0" smtClean="0">
                <a:effectLst/>
              </a:rPr>
              <a:t> </a:t>
            </a:r>
            <a:r>
              <a:rPr spc="-20" dirty="0" smtClean="0">
                <a:effectLst/>
              </a:rPr>
              <a:t>wants</a:t>
            </a:r>
            <a:r>
              <a:rPr spc="-30" dirty="0" smtClean="0">
                <a:effectLst/>
              </a:rPr>
              <a:t> </a:t>
            </a:r>
            <a:r>
              <a:rPr spc="-5" dirty="0">
                <a:effectLst/>
              </a:rPr>
              <a:t>access</a:t>
            </a:r>
            <a:r>
              <a:rPr spc="-15" dirty="0">
                <a:effectLst/>
              </a:rPr>
              <a:t> to</a:t>
            </a:r>
            <a:r>
              <a:rPr spc="-20" dirty="0">
                <a:effectLst/>
              </a:rPr>
              <a:t> </a:t>
            </a:r>
            <a:r>
              <a:rPr spc="-5" dirty="0">
                <a:effectLst/>
              </a:rPr>
              <a:t>India.</a:t>
            </a:r>
            <a:r>
              <a:rPr spc="-40" dirty="0">
                <a:effectLst/>
              </a:rPr>
              <a:t> </a:t>
            </a:r>
            <a:r>
              <a:rPr spc="-15" dirty="0">
                <a:effectLst/>
              </a:rPr>
              <a:t>TMRC </a:t>
            </a:r>
            <a:r>
              <a:rPr spc="-5" dirty="0">
                <a:effectLst/>
              </a:rPr>
              <a:t>has</a:t>
            </a:r>
            <a:r>
              <a:rPr spc="-25" dirty="0">
                <a:effectLst/>
              </a:rPr>
              <a:t> </a:t>
            </a:r>
            <a:r>
              <a:rPr spc="-5" dirty="0">
                <a:effectLst/>
              </a:rPr>
              <a:t>a</a:t>
            </a:r>
            <a:r>
              <a:rPr spc="-10" dirty="0">
                <a:effectLst/>
              </a:rPr>
              <a:t> capability</a:t>
            </a:r>
            <a:r>
              <a:rPr spc="-45" dirty="0">
                <a:effectLst/>
              </a:rPr>
              <a:t> </a:t>
            </a:r>
            <a:r>
              <a:rPr spc="-15" dirty="0">
                <a:effectLst/>
              </a:rPr>
              <a:t>to</a:t>
            </a:r>
            <a:r>
              <a:rPr spc="-20" dirty="0">
                <a:effectLst/>
              </a:rPr>
              <a:t> </a:t>
            </a:r>
            <a:r>
              <a:rPr spc="-25" dirty="0">
                <a:effectLst/>
              </a:rPr>
              <a:t>provide</a:t>
            </a:r>
            <a:r>
              <a:rPr spc="10" dirty="0">
                <a:effectLst/>
              </a:rPr>
              <a:t> </a:t>
            </a:r>
            <a:r>
              <a:rPr spc="-5" dirty="0">
                <a:effectLst/>
              </a:rPr>
              <a:t>both</a:t>
            </a:r>
            <a:r>
              <a:rPr spc="-10" dirty="0">
                <a:effectLst/>
              </a:rPr>
              <a:t> </a:t>
            </a:r>
            <a:r>
              <a:rPr spc="-5" dirty="0">
                <a:effectLst/>
              </a:rPr>
              <a:t>the</a:t>
            </a:r>
            <a:r>
              <a:rPr spc="-25" dirty="0">
                <a:effectLst/>
              </a:rPr>
              <a:t> </a:t>
            </a:r>
            <a:r>
              <a:rPr spc="-15" dirty="0">
                <a:effectLst/>
              </a:rPr>
              <a:t>services.</a:t>
            </a:r>
          </a:p>
          <a:p>
            <a:pPr marL="3175">
              <a:lnSpc>
                <a:spcPct val="100000"/>
              </a:lnSpc>
              <a:spcBef>
                <a:spcPts val="15"/>
              </a:spcBef>
            </a:pPr>
            <a:endParaRPr sz="2150" dirty="0">
              <a:effectLst/>
            </a:endParaRPr>
          </a:p>
          <a:p>
            <a:pPr marL="358775" marR="110489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pc="-5" dirty="0">
                <a:effectLst/>
              </a:rPr>
              <a:t>The</a:t>
            </a:r>
            <a:r>
              <a:rPr spc="-25" dirty="0">
                <a:effectLst/>
              </a:rPr>
              <a:t> </a:t>
            </a:r>
            <a:r>
              <a:rPr spc="-20" dirty="0">
                <a:effectLst/>
              </a:rPr>
              <a:t>geographical</a:t>
            </a:r>
            <a:r>
              <a:rPr spc="5" dirty="0">
                <a:effectLst/>
              </a:rPr>
              <a:t> </a:t>
            </a:r>
            <a:r>
              <a:rPr spc="-15" dirty="0">
                <a:effectLst/>
              </a:rPr>
              <a:t>expansion</a:t>
            </a:r>
            <a:r>
              <a:rPr spc="-25" dirty="0">
                <a:effectLst/>
              </a:rPr>
              <a:t> </a:t>
            </a:r>
            <a:r>
              <a:rPr spc="-5" dirty="0">
                <a:effectLst/>
              </a:rPr>
              <a:t>and</a:t>
            </a:r>
            <a:r>
              <a:rPr spc="-20" dirty="0">
                <a:effectLst/>
              </a:rPr>
              <a:t> </a:t>
            </a:r>
            <a:r>
              <a:rPr spc="-30" dirty="0">
                <a:effectLst/>
              </a:rPr>
              <a:t>market</a:t>
            </a:r>
            <a:r>
              <a:rPr spc="20" dirty="0">
                <a:effectLst/>
              </a:rPr>
              <a:t> </a:t>
            </a:r>
            <a:r>
              <a:rPr spc="-20" dirty="0">
                <a:effectLst/>
              </a:rPr>
              <a:t>expansion</a:t>
            </a:r>
            <a:r>
              <a:rPr dirty="0">
                <a:effectLst/>
              </a:rPr>
              <a:t> </a:t>
            </a:r>
            <a:r>
              <a:rPr spc="-15" dirty="0">
                <a:effectLst/>
              </a:rPr>
              <a:t>need</a:t>
            </a:r>
            <a:r>
              <a:rPr spc="25" dirty="0">
                <a:effectLst/>
              </a:rPr>
              <a:t> </a:t>
            </a:r>
            <a:r>
              <a:rPr spc="-15" dirty="0">
                <a:effectLst/>
              </a:rPr>
              <a:t>to</a:t>
            </a:r>
            <a:r>
              <a:rPr spc="5" dirty="0">
                <a:effectLst/>
              </a:rPr>
              <a:t> </a:t>
            </a:r>
            <a:r>
              <a:rPr spc="-25" dirty="0">
                <a:effectLst/>
              </a:rPr>
              <a:t>understand</a:t>
            </a:r>
            <a:r>
              <a:rPr spc="-45" dirty="0">
                <a:effectLst/>
              </a:rPr>
              <a:t> </a:t>
            </a:r>
            <a:r>
              <a:rPr spc="-20" dirty="0">
                <a:effectLst/>
              </a:rPr>
              <a:t>new</a:t>
            </a:r>
            <a:r>
              <a:rPr spc="50" dirty="0">
                <a:effectLst/>
              </a:rPr>
              <a:t> </a:t>
            </a:r>
            <a:r>
              <a:rPr spc="-25" dirty="0">
                <a:effectLst/>
              </a:rPr>
              <a:t>market,</a:t>
            </a:r>
            <a:r>
              <a:rPr spc="10" dirty="0">
                <a:effectLst/>
              </a:rPr>
              <a:t> </a:t>
            </a:r>
            <a:r>
              <a:rPr spc="-5" dirty="0">
                <a:effectLst/>
              </a:rPr>
              <a:t>its</a:t>
            </a:r>
            <a:r>
              <a:rPr spc="-20" dirty="0">
                <a:effectLst/>
              </a:rPr>
              <a:t> trend </a:t>
            </a:r>
            <a:r>
              <a:rPr spc="-15" dirty="0">
                <a:effectLst/>
              </a:rPr>
              <a:t> </a:t>
            </a:r>
            <a:r>
              <a:rPr spc="-5" dirty="0">
                <a:effectLst/>
              </a:rPr>
              <a:t>and </a:t>
            </a:r>
            <a:r>
              <a:rPr spc="-20" dirty="0">
                <a:effectLst/>
              </a:rPr>
              <a:t>performance</a:t>
            </a:r>
            <a:r>
              <a:rPr spc="-15" dirty="0">
                <a:effectLst/>
              </a:rPr>
              <a:t> </a:t>
            </a:r>
            <a:r>
              <a:rPr spc="-5" dirty="0">
                <a:effectLst/>
              </a:rPr>
              <a:t>of </a:t>
            </a:r>
            <a:r>
              <a:rPr spc="-25" dirty="0">
                <a:effectLst/>
              </a:rPr>
              <a:t>competitors. </a:t>
            </a:r>
            <a:r>
              <a:rPr spc="-5" dirty="0">
                <a:effectLst/>
              </a:rPr>
              <a:t>This shall also </a:t>
            </a:r>
            <a:r>
              <a:rPr spc="-25" dirty="0">
                <a:effectLst/>
              </a:rPr>
              <a:t>cover </a:t>
            </a:r>
            <a:r>
              <a:rPr spc="-20" dirty="0">
                <a:effectLst/>
              </a:rPr>
              <a:t>future </a:t>
            </a:r>
            <a:r>
              <a:rPr spc="-10" dirty="0">
                <a:effectLst/>
              </a:rPr>
              <a:t>opportunity </a:t>
            </a:r>
            <a:r>
              <a:rPr spc="-5" dirty="0">
                <a:effectLst/>
              </a:rPr>
              <a:t>on </a:t>
            </a:r>
            <a:r>
              <a:rPr spc="-15" dirty="0">
                <a:effectLst/>
              </a:rPr>
              <a:t>short medium </a:t>
            </a:r>
            <a:r>
              <a:rPr spc="-10" dirty="0">
                <a:effectLst/>
              </a:rPr>
              <a:t> </a:t>
            </a:r>
            <a:r>
              <a:rPr spc="-5" dirty="0">
                <a:effectLst/>
              </a:rPr>
              <a:t>and</a:t>
            </a:r>
            <a:r>
              <a:rPr spc="-50" dirty="0">
                <a:effectLst/>
              </a:rPr>
              <a:t> </a:t>
            </a:r>
            <a:r>
              <a:rPr spc="-5" dirty="0">
                <a:effectLst/>
              </a:rPr>
              <a:t>long</a:t>
            </a:r>
            <a:r>
              <a:rPr spc="-10" dirty="0">
                <a:effectLst/>
              </a:rPr>
              <a:t> </a:t>
            </a:r>
            <a:r>
              <a:rPr spc="-15" dirty="0">
                <a:effectLst/>
              </a:rPr>
              <a:t>run.</a:t>
            </a:r>
            <a:r>
              <a:rPr spc="5" dirty="0">
                <a:effectLst/>
              </a:rPr>
              <a:t> </a:t>
            </a:r>
            <a:r>
              <a:rPr spc="-5" dirty="0">
                <a:effectLst/>
              </a:rPr>
              <a:t>A </a:t>
            </a:r>
            <a:r>
              <a:rPr spc="-20" dirty="0">
                <a:effectLst/>
              </a:rPr>
              <a:t>detailed</a:t>
            </a:r>
            <a:r>
              <a:rPr spc="-5" dirty="0">
                <a:effectLst/>
              </a:rPr>
              <a:t> </a:t>
            </a:r>
            <a:r>
              <a:rPr spc="-25" dirty="0">
                <a:effectLst/>
              </a:rPr>
              <a:t>Market</a:t>
            </a:r>
            <a:r>
              <a:rPr spc="5" dirty="0">
                <a:effectLst/>
              </a:rPr>
              <a:t> </a:t>
            </a:r>
            <a:r>
              <a:rPr spc="-5" dirty="0">
                <a:effectLst/>
              </a:rPr>
              <a:t>Access</a:t>
            </a:r>
            <a:r>
              <a:rPr spc="-10" dirty="0">
                <a:effectLst/>
              </a:rPr>
              <a:t> </a:t>
            </a:r>
            <a:r>
              <a:rPr spc="-20" dirty="0">
                <a:effectLst/>
              </a:rPr>
              <a:t>Report</a:t>
            </a:r>
            <a:r>
              <a:rPr spc="80" dirty="0">
                <a:effectLst/>
              </a:rPr>
              <a:t> </a:t>
            </a:r>
            <a:r>
              <a:rPr spc="-5" dirty="0">
                <a:effectLst/>
              </a:rPr>
              <a:t>shall</a:t>
            </a:r>
            <a:r>
              <a:rPr spc="-55" dirty="0">
                <a:effectLst/>
              </a:rPr>
              <a:t> </a:t>
            </a:r>
            <a:r>
              <a:rPr spc="-5" dirty="0">
                <a:effectLst/>
              </a:rPr>
              <a:t>be </a:t>
            </a:r>
            <a:r>
              <a:rPr spc="-20" dirty="0">
                <a:effectLst/>
              </a:rPr>
              <a:t>submitted </a:t>
            </a:r>
            <a:r>
              <a:rPr spc="-15" dirty="0">
                <a:effectLst/>
              </a:rPr>
              <a:t>to</a:t>
            </a:r>
            <a:r>
              <a:rPr spc="-5" dirty="0">
                <a:effectLst/>
              </a:rPr>
              <a:t> client</a:t>
            </a:r>
            <a:r>
              <a:rPr spc="-35" dirty="0">
                <a:effectLst/>
              </a:rPr>
              <a:t> </a:t>
            </a:r>
            <a:r>
              <a:rPr spc="-5" dirty="0">
                <a:effectLst/>
              </a:rPr>
              <a:t>which</a:t>
            </a:r>
            <a:r>
              <a:rPr spc="-20" dirty="0">
                <a:effectLst/>
              </a:rPr>
              <a:t> </a:t>
            </a:r>
            <a:r>
              <a:rPr spc="-10" dirty="0">
                <a:effectLst/>
              </a:rPr>
              <a:t>not</a:t>
            </a:r>
            <a:r>
              <a:rPr dirty="0">
                <a:effectLst/>
              </a:rPr>
              <a:t> </a:t>
            </a:r>
            <a:r>
              <a:rPr spc="-15" dirty="0">
                <a:effectLst/>
              </a:rPr>
              <a:t>only </a:t>
            </a:r>
            <a:r>
              <a:rPr spc="-10" dirty="0">
                <a:effectLst/>
              </a:rPr>
              <a:t> </a:t>
            </a:r>
            <a:r>
              <a:rPr spc="-5" dirty="0">
                <a:effectLst/>
              </a:rPr>
              <a:t>suggest</a:t>
            </a:r>
            <a:r>
              <a:rPr spc="-65" dirty="0">
                <a:effectLst/>
              </a:rPr>
              <a:t> </a:t>
            </a:r>
            <a:r>
              <a:rPr spc="-5" dirty="0">
                <a:effectLst/>
              </a:rPr>
              <a:t>the</a:t>
            </a:r>
            <a:r>
              <a:rPr spc="10" dirty="0">
                <a:effectLst/>
              </a:rPr>
              <a:t> </a:t>
            </a:r>
            <a:r>
              <a:rPr spc="-25" dirty="0">
                <a:effectLst/>
              </a:rPr>
              <a:t>strategies</a:t>
            </a:r>
            <a:r>
              <a:rPr dirty="0">
                <a:effectLst/>
              </a:rPr>
              <a:t> </a:t>
            </a:r>
            <a:r>
              <a:rPr spc="-15" dirty="0">
                <a:effectLst/>
              </a:rPr>
              <a:t>but</a:t>
            </a:r>
            <a:r>
              <a:rPr spc="10" dirty="0">
                <a:effectLst/>
              </a:rPr>
              <a:t> </a:t>
            </a:r>
            <a:r>
              <a:rPr spc="-5" dirty="0">
                <a:effectLst/>
              </a:rPr>
              <a:t>also</a:t>
            </a:r>
            <a:r>
              <a:rPr spc="-20" dirty="0">
                <a:effectLst/>
              </a:rPr>
              <a:t> describe</a:t>
            </a:r>
            <a:r>
              <a:rPr spc="45" dirty="0">
                <a:effectLst/>
              </a:rPr>
              <a:t> </a:t>
            </a:r>
            <a:r>
              <a:rPr spc="-5" dirty="0">
                <a:effectLst/>
              </a:rPr>
              <a:t>the</a:t>
            </a:r>
            <a:r>
              <a:rPr spc="5" dirty="0">
                <a:effectLst/>
              </a:rPr>
              <a:t> </a:t>
            </a:r>
            <a:r>
              <a:rPr spc="-10" dirty="0">
                <a:effectLst/>
              </a:rPr>
              <a:t>tactics</a:t>
            </a:r>
            <a:r>
              <a:rPr spc="-40" dirty="0">
                <a:effectLst/>
              </a:rPr>
              <a:t> </a:t>
            </a:r>
            <a:r>
              <a:rPr spc="-5" dirty="0">
                <a:effectLst/>
              </a:rPr>
              <a:t>client</a:t>
            </a:r>
            <a:r>
              <a:rPr spc="-50" dirty="0">
                <a:effectLst/>
              </a:rPr>
              <a:t> </a:t>
            </a:r>
            <a:r>
              <a:rPr spc="-5" dirty="0">
                <a:effectLst/>
              </a:rPr>
              <a:t>should</a:t>
            </a:r>
            <a:r>
              <a:rPr spc="-25" dirty="0">
                <a:effectLst/>
              </a:rPr>
              <a:t> </a:t>
            </a:r>
            <a:r>
              <a:rPr spc="-15" dirty="0">
                <a:effectLst/>
              </a:rPr>
              <a:t>use</a:t>
            </a:r>
            <a:r>
              <a:rPr spc="15" dirty="0">
                <a:effectLst/>
              </a:rPr>
              <a:t> </a:t>
            </a:r>
            <a:r>
              <a:rPr spc="-15" dirty="0">
                <a:effectLst/>
              </a:rPr>
              <a:t>to</a:t>
            </a:r>
            <a:r>
              <a:rPr spc="10" dirty="0">
                <a:effectLst/>
              </a:rPr>
              <a:t> </a:t>
            </a:r>
            <a:r>
              <a:rPr dirty="0">
                <a:effectLst/>
              </a:rPr>
              <a:t>apply</a:t>
            </a:r>
            <a:r>
              <a:rPr spc="-45" dirty="0">
                <a:effectLst/>
              </a:rPr>
              <a:t> </a:t>
            </a:r>
            <a:r>
              <a:rPr spc="-5" dirty="0">
                <a:effectLst/>
              </a:rPr>
              <a:t>those</a:t>
            </a:r>
            <a:r>
              <a:rPr dirty="0">
                <a:effectLst/>
              </a:rPr>
              <a:t> </a:t>
            </a:r>
            <a:r>
              <a:rPr spc="-25" dirty="0">
                <a:effectLst/>
              </a:rPr>
              <a:t>strategies.</a:t>
            </a:r>
          </a:p>
          <a:p>
            <a:pPr marL="3175"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/>
          </a:p>
          <a:p>
            <a:pPr marL="759460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9460" algn="l"/>
                <a:tab pos="760095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759460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9460" algn="l"/>
                <a:tab pos="76009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  <a:p>
            <a:pPr marL="759460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9460" algn="l"/>
                <a:tab pos="760095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Merger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Acquisition</a:t>
            </a:r>
            <a:endParaRPr sz="1600" dirty="0">
              <a:latin typeface="Calibri"/>
              <a:cs typeface="Calibri"/>
            </a:endParaRPr>
          </a:p>
          <a:p>
            <a:pPr marL="759460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9460" algn="l"/>
                <a:tab pos="760095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ifi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15</a:t>
            </a:fld>
            <a:endParaRPr spc="-1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453151"/>
            <a:ext cx="41887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5" dirty="0"/>
              <a:t>S</a:t>
            </a:r>
            <a:r>
              <a:rPr spc="-755" dirty="0"/>
              <a:t>T</a:t>
            </a:r>
            <a:r>
              <a:rPr spc="-640" dirty="0"/>
              <a:t>RA</a:t>
            </a:r>
            <a:r>
              <a:rPr spc="-755" dirty="0"/>
              <a:t>T</a:t>
            </a:r>
            <a:r>
              <a:rPr spc="-630" dirty="0"/>
              <a:t>E</a:t>
            </a:r>
            <a:r>
              <a:rPr spc="-755" dirty="0"/>
              <a:t>G</a:t>
            </a:r>
            <a:r>
              <a:rPr spc="-170" dirty="0"/>
              <a:t>I</a:t>
            </a:r>
            <a:r>
              <a:rPr spc="-655" dirty="0"/>
              <a:t>C</a:t>
            </a:r>
            <a:r>
              <a:rPr spc="-305" dirty="0"/>
              <a:t> </a:t>
            </a:r>
            <a:r>
              <a:rPr spc="-505" dirty="0"/>
              <a:t>A</a:t>
            </a:r>
            <a:r>
              <a:rPr spc="-665" dirty="0"/>
              <a:t>N</a:t>
            </a:r>
            <a:r>
              <a:rPr spc="-505" dirty="0"/>
              <a:t>A</a:t>
            </a:r>
            <a:r>
              <a:rPr spc="-675" dirty="0"/>
              <a:t>L</a:t>
            </a:r>
            <a:r>
              <a:rPr spc="-575" dirty="0"/>
              <a:t>Y</a:t>
            </a:r>
            <a:r>
              <a:rPr spc="-459" dirty="0"/>
              <a:t>S</a:t>
            </a:r>
            <a:r>
              <a:rPr spc="-160" dirty="0"/>
              <a:t>I</a:t>
            </a:r>
            <a:r>
              <a:rPr spc="-445"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16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8007350" cy="38850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3189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 is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dependent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no business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possible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strategy.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helps</a:t>
            </a:r>
            <a:r>
              <a:rPr sz="1600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lang="en-US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design,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implement,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evaluate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concrete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business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functions.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seen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neutral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side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where there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bias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vested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belief.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facts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numbers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informed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provided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client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decisions.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(DSS).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Consultancy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Analysis: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Formulation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Consultation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376207"/>
            <a:ext cx="837976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40" dirty="0"/>
              <a:t>B</a:t>
            </a:r>
            <a:r>
              <a:rPr spc="-495" dirty="0"/>
              <a:t>US</a:t>
            </a:r>
            <a:r>
              <a:rPr spc="-254" dirty="0"/>
              <a:t>I</a:t>
            </a:r>
            <a:r>
              <a:rPr spc="-530" dirty="0"/>
              <a:t>NESS</a:t>
            </a:r>
            <a:r>
              <a:rPr spc="-390" dirty="0"/>
              <a:t> </a:t>
            </a:r>
            <a:r>
              <a:rPr spc="-560" dirty="0"/>
              <a:t>P</a:t>
            </a:r>
            <a:r>
              <a:rPr spc="-615" dirty="0"/>
              <a:t>E</a:t>
            </a:r>
            <a:r>
              <a:rPr spc="-625" dirty="0"/>
              <a:t>R</a:t>
            </a:r>
            <a:r>
              <a:rPr spc="-585" dirty="0"/>
              <a:t>F</a:t>
            </a:r>
            <a:r>
              <a:rPr spc="-620" dirty="0"/>
              <a:t>O</a:t>
            </a:r>
            <a:r>
              <a:rPr spc="-625" dirty="0"/>
              <a:t>R</a:t>
            </a:r>
            <a:r>
              <a:rPr spc="-580" dirty="0"/>
              <a:t>M</a:t>
            </a:r>
            <a:r>
              <a:rPr spc="-505" dirty="0"/>
              <a:t>A</a:t>
            </a:r>
            <a:r>
              <a:rPr spc="-640" dirty="0"/>
              <a:t>N</a:t>
            </a:r>
            <a:r>
              <a:rPr spc="-670" dirty="0"/>
              <a:t>C</a:t>
            </a:r>
            <a:r>
              <a:rPr spc="-600" dirty="0"/>
              <a:t>E</a:t>
            </a:r>
            <a:r>
              <a:rPr spc="-350" dirty="0"/>
              <a:t> </a:t>
            </a:r>
            <a:r>
              <a:rPr spc="-640" dirty="0"/>
              <a:t>R</a:t>
            </a:r>
            <a:r>
              <a:rPr spc="-630" dirty="0"/>
              <a:t>E</a:t>
            </a:r>
            <a:r>
              <a:rPr spc="-475" dirty="0"/>
              <a:t>S</a:t>
            </a:r>
            <a:r>
              <a:rPr spc="-630" dirty="0"/>
              <a:t>E</a:t>
            </a:r>
            <a:r>
              <a:rPr spc="-520" dirty="0"/>
              <a:t>A</a:t>
            </a:r>
            <a:r>
              <a:rPr spc="-685" dirty="0"/>
              <a:t>RC</a:t>
            </a:r>
            <a:r>
              <a:rPr spc="-670"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17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978140" cy="487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2405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 parameters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a business. The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parameters are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Numbers,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Share,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Profitability,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Cost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other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EC0"/>
              </a:buClr>
              <a:buFont typeface="Wingdings"/>
              <a:buChar char=""/>
            </a:pPr>
            <a:endParaRPr sz="15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 is mainly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available internal information can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evaluated;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however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 is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necessary to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understand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industry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external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factors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affect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business.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EC0"/>
              </a:buClr>
              <a:buFont typeface="Wingdings"/>
              <a:buChar char=""/>
            </a:pPr>
            <a:endParaRPr sz="1500" dirty="0">
              <a:latin typeface="Calibri"/>
              <a:cs typeface="Calibri"/>
            </a:endParaRPr>
          </a:p>
          <a:p>
            <a:pPr marL="355600" marR="208915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majorly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management;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however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region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 and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can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give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valuable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insights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 decision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maker.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identifies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gaps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industry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performance.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EC0"/>
              </a:buClr>
              <a:buFont typeface="Wingdings"/>
              <a:buChar char=""/>
            </a:pPr>
            <a:endParaRPr sz="1500" dirty="0">
              <a:latin typeface="Calibri"/>
              <a:cs typeface="Calibri"/>
            </a:endParaRPr>
          </a:p>
          <a:p>
            <a:pPr marL="355600" marR="12192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Consultancy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Problem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Identification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453151"/>
            <a:ext cx="7349874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15" dirty="0"/>
              <a:t>SAL</a:t>
            </a:r>
            <a:r>
              <a:rPr spc="-535" dirty="0"/>
              <a:t>E</a:t>
            </a:r>
            <a:r>
              <a:rPr spc="-445" dirty="0"/>
              <a:t>S</a:t>
            </a:r>
            <a:r>
              <a:rPr spc="-260" dirty="0"/>
              <a:t> </a:t>
            </a:r>
            <a:r>
              <a:rPr spc="-560" dirty="0"/>
              <a:t>AN</a:t>
            </a:r>
            <a:r>
              <a:rPr spc="-555" dirty="0"/>
              <a:t>D</a:t>
            </a:r>
            <a:r>
              <a:rPr spc="-370" dirty="0"/>
              <a:t> </a:t>
            </a:r>
            <a:r>
              <a:rPr spc="-580" dirty="0"/>
              <a:t>M</a:t>
            </a:r>
            <a:r>
              <a:rPr spc="-505" dirty="0"/>
              <a:t>A</a:t>
            </a:r>
            <a:r>
              <a:rPr spc="-625" dirty="0"/>
              <a:t>R</a:t>
            </a:r>
            <a:r>
              <a:rPr spc="-465" dirty="0"/>
              <a:t>K</a:t>
            </a:r>
            <a:r>
              <a:rPr spc="-615" dirty="0"/>
              <a:t>E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40" dirty="0"/>
              <a:t>N</a:t>
            </a:r>
            <a:r>
              <a:rPr spc="-725" dirty="0"/>
              <a:t>G</a:t>
            </a:r>
            <a:r>
              <a:rPr spc="-335" dirty="0"/>
              <a:t> </a:t>
            </a:r>
            <a:r>
              <a:rPr spc="-640" dirty="0"/>
              <a:t>R</a:t>
            </a:r>
            <a:r>
              <a:rPr spc="-630" dirty="0"/>
              <a:t>E</a:t>
            </a:r>
            <a:r>
              <a:rPr spc="-475" dirty="0"/>
              <a:t>S</a:t>
            </a:r>
            <a:r>
              <a:rPr spc="-630" dirty="0"/>
              <a:t>E</a:t>
            </a:r>
            <a:r>
              <a:rPr spc="-520" dirty="0"/>
              <a:t>A</a:t>
            </a:r>
            <a:r>
              <a:rPr spc="-685" dirty="0"/>
              <a:t>RC</a:t>
            </a:r>
            <a:r>
              <a:rPr spc="-670"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18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848600" cy="431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686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division which earn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entire company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why management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highly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activities.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Research,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share.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aspects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chain,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promotion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pricing;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however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area.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lots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complexity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look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sales,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competitors,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share,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pricing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strategy,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margin,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relationship,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vendor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development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forth.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marR="667385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team,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Consultancy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following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Marketing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Research: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Forecasting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54079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70" dirty="0"/>
              <a:t>D</a:t>
            </a:r>
            <a:r>
              <a:rPr spc="-160" dirty="0"/>
              <a:t>I</a:t>
            </a:r>
            <a:r>
              <a:rPr spc="-459" dirty="0"/>
              <a:t>S</a:t>
            </a:r>
            <a:r>
              <a:rPr spc="-740" dirty="0"/>
              <a:t>T</a:t>
            </a:r>
            <a:r>
              <a:rPr spc="-625" dirty="0"/>
              <a:t>R</a:t>
            </a:r>
            <a:r>
              <a:rPr spc="-160" dirty="0"/>
              <a:t>I</a:t>
            </a:r>
            <a:r>
              <a:rPr spc="-650" dirty="0"/>
              <a:t>B</a:t>
            </a:r>
            <a:r>
              <a:rPr spc="-665" dirty="0"/>
              <a:t>U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25" dirty="0"/>
              <a:t>N</a:t>
            </a:r>
            <a:r>
              <a:rPr spc="-325" dirty="0"/>
              <a:t> </a:t>
            </a:r>
            <a:r>
              <a:rPr spc="-640" dirty="0"/>
              <a:t>R</a:t>
            </a:r>
            <a:r>
              <a:rPr spc="-630" dirty="0"/>
              <a:t>E</a:t>
            </a:r>
            <a:r>
              <a:rPr spc="-475" dirty="0"/>
              <a:t>S</a:t>
            </a:r>
            <a:r>
              <a:rPr spc="-630" dirty="0"/>
              <a:t>E</a:t>
            </a:r>
            <a:r>
              <a:rPr spc="-520" dirty="0"/>
              <a:t>A</a:t>
            </a:r>
            <a:r>
              <a:rPr spc="-685" dirty="0"/>
              <a:t>RC</a:t>
            </a:r>
            <a:r>
              <a:rPr spc="-670"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19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954009" cy="454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706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Sales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distribution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network,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availability,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location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feasibility,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Supply Chain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Market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development,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Inventory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design,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Channel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marR="396875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highly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complex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involves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flow,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delivery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cycle,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reach,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creation,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maintenance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support,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supply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chain,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coordinate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team,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logistics,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taxes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Evaluation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distribution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channel,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increase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efficiency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reduce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distribution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challenges.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Transource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Consultancy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overcome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efficient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system.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TMRC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interviews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desk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applying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effective.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Below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services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Distribution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Supp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Sou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cing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14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5715000"/>
            <a:ext cx="670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0" dirty="0">
                <a:solidFill>
                  <a:schemeClr val="accent3"/>
                </a:solidFill>
                <a:latin typeface="Trebuchet MS"/>
                <a:cs typeface="Trebuchet MS"/>
              </a:rPr>
              <a:t>ADDING</a:t>
            </a:r>
            <a:r>
              <a:rPr sz="2800" b="1" spc="-100" dirty="0">
                <a:solidFill>
                  <a:schemeClr val="accent3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chemeClr val="accent3"/>
                </a:solidFill>
                <a:latin typeface="Trebuchet MS"/>
                <a:cs typeface="Trebuchet MS"/>
              </a:rPr>
              <a:t>VALUE</a:t>
            </a:r>
            <a:r>
              <a:rPr sz="2800" b="1" spc="-70" dirty="0">
                <a:solidFill>
                  <a:schemeClr val="accent3"/>
                </a:solidFill>
                <a:latin typeface="Trebuchet MS"/>
                <a:cs typeface="Trebuchet MS"/>
              </a:rPr>
              <a:t> </a:t>
            </a:r>
            <a:r>
              <a:rPr sz="2800" b="1" spc="-120" dirty="0">
                <a:solidFill>
                  <a:schemeClr val="accent3"/>
                </a:solidFill>
                <a:latin typeface="Trebuchet MS"/>
                <a:cs typeface="Trebuchet MS"/>
              </a:rPr>
              <a:t>THROUGH</a:t>
            </a:r>
            <a:r>
              <a:rPr sz="2800" b="1" spc="-105" dirty="0">
                <a:solidFill>
                  <a:schemeClr val="accent3"/>
                </a:solidFill>
                <a:latin typeface="Trebuchet MS"/>
                <a:cs typeface="Trebuchet MS"/>
              </a:rPr>
              <a:t> </a:t>
            </a:r>
            <a:r>
              <a:rPr sz="2800" b="1" spc="-254" dirty="0">
                <a:solidFill>
                  <a:schemeClr val="accent3"/>
                </a:solidFill>
                <a:latin typeface="Trebuchet MS"/>
                <a:cs typeface="Trebuchet MS"/>
              </a:rPr>
              <a:t>BETTER</a:t>
            </a:r>
            <a:r>
              <a:rPr sz="2800" b="1" spc="-95" dirty="0">
                <a:solidFill>
                  <a:schemeClr val="accent3"/>
                </a:solidFill>
                <a:latin typeface="Trebuchet MS"/>
                <a:cs typeface="Trebuchet MS"/>
              </a:rPr>
              <a:t> INSIGHTS</a:t>
            </a:r>
            <a:endParaRPr sz="2800" dirty="0">
              <a:solidFill>
                <a:schemeClr val="accent3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 descr="https://d1miio9r6669ze.cloudfront.net/ttmc/media/assets/articles/marketresearch.png?ext=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01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976" y="2971800"/>
            <a:ext cx="88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44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TRANSOURCE MARKET RESEARCH </a:t>
            </a:r>
          </a:p>
          <a:p>
            <a:pPr algn="ctr"/>
            <a:r>
              <a:rPr lang="en-US" sz="44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</a:p>
          <a:p>
            <a:pPr algn="ctr"/>
            <a:r>
              <a:rPr lang="en-US" sz="44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SERVICES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3825316"/>
            <a:ext cx="39135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 smtClean="0">
                <a:solidFill>
                  <a:srgbClr val="FFFFFF"/>
                </a:solidFill>
                <a:latin typeface="Calibri"/>
                <a:cs typeface="Calibri"/>
              </a:rPr>
              <a:t>‘</a:t>
            </a:r>
            <a:r>
              <a:rPr lang="en-US" b="1" i="1" dirty="0" smtClean="0">
                <a:solidFill>
                  <a:srgbClr val="FFFFFF"/>
                </a:solidFill>
                <a:latin typeface="Calibri"/>
                <a:cs typeface="Calibri"/>
              </a:rPr>
              <a:t>Helping you to capture value’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1190" y="5254548"/>
            <a:ext cx="2121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9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400" spc="-85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4400" spc="-5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400" spc="-7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400" spc="-70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4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81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400" spc="-7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400" spc="-1019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434" y="453151"/>
            <a:ext cx="35791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10" dirty="0"/>
              <a:t>ABOUT</a:t>
            </a:r>
            <a:r>
              <a:rPr spc="-430" dirty="0"/>
              <a:t> </a:t>
            </a:r>
            <a:r>
              <a:rPr spc="-555" dirty="0"/>
              <a:t>US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3</a:t>
            </a:fld>
            <a:endParaRPr spc="-165" dirty="0"/>
          </a:p>
        </p:txBody>
      </p:sp>
      <p:sp>
        <p:nvSpPr>
          <p:cNvPr id="3" name="object 3"/>
          <p:cNvSpPr txBox="1"/>
          <p:nvPr/>
        </p:nvSpPr>
        <p:spPr>
          <a:xfrm>
            <a:off x="459435" y="949578"/>
            <a:ext cx="7141845" cy="28091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  <a:tab pos="989330" algn="l"/>
                <a:tab pos="2405380" algn="l"/>
              </a:tabLst>
            </a:pPr>
            <a:r>
              <a:rPr sz="20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2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lang="en-US"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spc="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is a </a:t>
            </a:r>
            <a:r>
              <a:rPr sz="2000" spc="-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2000" spc="-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t 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Research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Company</a:t>
            </a:r>
            <a:r>
              <a:rPr lang="en-US" sz="2000" spc="-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headquartered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at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Mumbai </a:t>
            </a:r>
            <a:r>
              <a:rPr lang="en-US" sz="20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with</a:t>
            </a:r>
            <a:r>
              <a:rPr sz="20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branch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offices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at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Goa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along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with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our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channel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partners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en-US" sz="2000" spc="-2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  <a:tab pos="989330" algn="l"/>
                <a:tab pos="2405380" algn="l"/>
              </a:tabLst>
            </a:pPr>
            <a:endParaRPr lang="en-US" sz="2000" spc="-2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  <a:tab pos="989330" algn="l"/>
                <a:tab pos="2405380" algn="l"/>
              </a:tabLst>
            </a:pPr>
            <a:r>
              <a:rPr sz="2000" spc="-2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TMRC</a:t>
            </a:r>
            <a:r>
              <a:rPr sz="2000" spc="-2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is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started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by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well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experienced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management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consulting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professionals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with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four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Business</a:t>
            </a:r>
            <a:r>
              <a:rPr sz="20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Units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namely,</a:t>
            </a:r>
            <a:r>
              <a:rPr sz="20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Market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Research,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MSME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Consulting,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Marketing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Processing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Outsourcing,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Market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Intelligence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and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Th</a:t>
            </a:r>
            <a:r>
              <a:rPr sz="20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e 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inclu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378" y="3886200"/>
            <a:ext cx="2581275" cy="26777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Estimation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Conce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uti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Advertise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1959" y="3886200"/>
            <a:ext cx="1978025" cy="23818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Export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Consulting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2971800"/>
            <a:ext cx="1868805" cy="1432560"/>
            <a:chOff x="266700" y="2971800"/>
            <a:chExt cx="1868805" cy="1432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23" y="2971800"/>
              <a:ext cx="1828800" cy="1432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3451859"/>
              <a:ext cx="1696212" cy="4114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4611" y="2988564"/>
              <a:ext cx="1744980" cy="1344295"/>
            </a:xfrm>
            <a:custGeom>
              <a:avLst/>
              <a:gdLst/>
              <a:ahLst/>
              <a:cxnLst/>
              <a:rect l="l" t="t" r="r" b="b"/>
              <a:pathLst>
                <a:path w="1744980" h="1344295">
                  <a:moveTo>
                    <a:pt x="1356614" y="0"/>
                  </a:moveTo>
                  <a:lnTo>
                    <a:pt x="0" y="0"/>
                  </a:lnTo>
                  <a:lnTo>
                    <a:pt x="0" y="1344168"/>
                  </a:lnTo>
                  <a:lnTo>
                    <a:pt x="1356614" y="1344168"/>
                  </a:lnTo>
                  <a:lnTo>
                    <a:pt x="1744599" y="671957"/>
                  </a:lnTo>
                  <a:lnTo>
                    <a:pt x="1356614" y="0"/>
                  </a:lnTo>
                  <a:close/>
                </a:path>
              </a:pathLst>
            </a:custGeom>
            <a:solidFill>
              <a:srgbClr val="1F4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437" y="3502278"/>
            <a:ext cx="1351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Kic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3767" y="2962655"/>
            <a:ext cx="1925320" cy="1445260"/>
            <a:chOff x="1953767" y="2962655"/>
            <a:chExt cx="1925320" cy="1445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3767" y="2962655"/>
              <a:ext cx="1924811" cy="14447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8859" y="3326891"/>
              <a:ext cx="1143000" cy="6553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79675" y="2988563"/>
              <a:ext cx="1818005" cy="1337945"/>
            </a:xfrm>
            <a:custGeom>
              <a:avLst/>
              <a:gdLst/>
              <a:ahLst/>
              <a:cxnLst/>
              <a:rect l="l" t="t" r="r" b="b"/>
              <a:pathLst>
                <a:path w="1818004" h="1337945">
                  <a:moveTo>
                    <a:pt x="1431671" y="0"/>
                  </a:moveTo>
                  <a:lnTo>
                    <a:pt x="0" y="0"/>
                  </a:lnTo>
                  <a:lnTo>
                    <a:pt x="386080" y="668782"/>
                  </a:lnTo>
                  <a:lnTo>
                    <a:pt x="0" y="1337564"/>
                  </a:lnTo>
                  <a:lnTo>
                    <a:pt x="1431671" y="1337564"/>
                  </a:lnTo>
                  <a:lnTo>
                    <a:pt x="1817877" y="668782"/>
                  </a:lnTo>
                  <a:lnTo>
                    <a:pt x="1431671" y="0"/>
                  </a:lnTo>
                  <a:close/>
                </a:path>
              </a:pathLst>
            </a:custGeom>
            <a:solidFill>
              <a:srgbClr val="1F4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44623" y="3377311"/>
            <a:ext cx="759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81984" y="2962655"/>
            <a:ext cx="3653154" cy="1450975"/>
            <a:chOff x="3681984" y="2962655"/>
            <a:chExt cx="3653154" cy="145097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1984" y="2962655"/>
              <a:ext cx="2026919" cy="1450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3208019"/>
              <a:ext cx="1255776" cy="8991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07892" y="2988563"/>
              <a:ext cx="1920239" cy="1344295"/>
            </a:xfrm>
            <a:custGeom>
              <a:avLst/>
              <a:gdLst/>
              <a:ahLst/>
              <a:cxnLst/>
              <a:rect l="l" t="t" r="r" b="b"/>
              <a:pathLst>
                <a:path w="1920239" h="1344295">
                  <a:moveTo>
                    <a:pt x="1532128" y="0"/>
                  </a:moveTo>
                  <a:lnTo>
                    <a:pt x="0" y="0"/>
                  </a:lnTo>
                  <a:lnTo>
                    <a:pt x="387985" y="671957"/>
                  </a:lnTo>
                  <a:lnTo>
                    <a:pt x="0" y="1344168"/>
                  </a:lnTo>
                  <a:lnTo>
                    <a:pt x="1532128" y="1344168"/>
                  </a:lnTo>
                  <a:lnTo>
                    <a:pt x="1920240" y="671957"/>
                  </a:lnTo>
                  <a:lnTo>
                    <a:pt x="1532128" y="0"/>
                  </a:lnTo>
                  <a:close/>
                </a:path>
              </a:pathLst>
            </a:custGeom>
            <a:solidFill>
              <a:srgbClr val="1F4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0200" y="2962655"/>
              <a:ext cx="1924811" cy="14508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6816" y="3451859"/>
              <a:ext cx="1487424" cy="4114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6108" y="2988563"/>
              <a:ext cx="1818005" cy="1344295"/>
            </a:xfrm>
            <a:custGeom>
              <a:avLst/>
              <a:gdLst/>
              <a:ahLst/>
              <a:cxnLst/>
              <a:rect l="l" t="t" r="r" b="b"/>
              <a:pathLst>
                <a:path w="1818004" h="1344295">
                  <a:moveTo>
                    <a:pt x="1430019" y="0"/>
                  </a:moveTo>
                  <a:lnTo>
                    <a:pt x="0" y="0"/>
                  </a:lnTo>
                  <a:lnTo>
                    <a:pt x="387984" y="671957"/>
                  </a:lnTo>
                  <a:lnTo>
                    <a:pt x="0" y="1344168"/>
                  </a:lnTo>
                  <a:lnTo>
                    <a:pt x="1430019" y="1344168"/>
                  </a:lnTo>
                  <a:lnTo>
                    <a:pt x="1817877" y="671957"/>
                  </a:lnTo>
                  <a:lnTo>
                    <a:pt x="1430019" y="0"/>
                  </a:lnTo>
                  <a:close/>
                </a:path>
              </a:pathLst>
            </a:custGeom>
            <a:solidFill>
              <a:srgbClr val="1F4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04103" y="3502278"/>
            <a:ext cx="1138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38416" y="2962655"/>
            <a:ext cx="1935480" cy="1450975"/>
            <a:chOff x="7138416" y="2962655"/>
            <a:chExt cx="1935480" cy="145097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8416" y="2962655"/>
              <a:ext cx="1935479" cy="14508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5032" y="3086099"/>
              <a:ext cx="1399031" cy="11430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164324" y="2988563"/>
              <a:ext cx="1828800" cy="1344295"/>
            </a:xfrm>
            <a:custGeom>
              <a:avLst/>
              <a:gdLst/>
              <a:ahLst/>
              <a:cxnLst/>
              <a:rect l="l" t="t" r="r" b="b"/>
              <a:pathLst>
                <a:path w="1828800" h="1344295">
                  <a:moveTo>
                    <a:pt x="1440815" y="0"/>
                  </a:moveTo>
                  <a:lnTo>
                    <a:pt x="0" y="0"/>
                  </a:lnTo>
                  <a:lnTo>
                    <a:pt x="388111" y="671957"/>
                  </a:lnTo>
                  <a:lnTo>
                    <a:pt x="0" y="1344168"/>
                  </a:lnTo>
                  <a:lnTo>
                    <a:pt x="1440815" y="1344168"/>
                  </a:lnTo>
                  <a:lnTo>
                    <a:pt x="1828800" y="671957"/>
                  </a:lnTo>
                  <a:lnTo>
                    <a:pt x="1440815" y="0"/>
                  </a:lnTo>
                  <a:close/>
                </a:path>
              </a:pathLst>
            </a:custGeom>
            <a:solidFill>
              <a:srgbClr val="1F4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32954" y="3136518"/>
            <a:ext cx="578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2954" y="3380359"/>
            <a:ext cx="1058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Preparation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301" y="1386586"/>
            <a:ext cx="141097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brief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TMRC team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output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set boundaries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48583" y="973963"/>
            <a:ext cx="191325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TMRC shall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work 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Secondary sources. Then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meeting the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respondents.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be multiple type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respondents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shall be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contacted,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this, one </a:t>
            </a:r>
            <a:r>
              <a:rPr sz="140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one interview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method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adopted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2758" y="1386586"/>
            <a:ext cx="119507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shall be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and then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Client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all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necessary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94866" y="31062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3590" y="31062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53329" y="30681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75252" y="3270885"/>
            <a:ext cx="87185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  &amp;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81292" y="31062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37880" y="31062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94738" y="4507738"/>
            <a:ext cx="1468755" cy="198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Preparation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detailed time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chart,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contacts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field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work identification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k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ts,</a:t>
            </a:r>
            <a:endParaRPr sz="1400">
              <a:latin typeface="Calibri"/>
              <a:cs typeface="Calibri"/>
            </a:endParaRPr>
          </a:p>
          <a:p>
            <a:pPr marL="86995" marR="73660" indent="-2540" algn="ctr">
              <a:lnSpc>
                <a:spcPct val="100000"/>
              </a:lnSpc>
              <a:spcBef>
                <a:spcPts val="3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Firming up on the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7791" y="4511802"/>
            <a:ext cx="170053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TMRC team shall start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collating the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format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shall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discussed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Client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38077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40" dirty="0"/>
              <a:t>METHODOLOGY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5" y="453151"/>
            <a:ext cx="64747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70" dirty="0"/>
              <a:t>D</a:t>
            </a:r>
            <a:r>
              <a:rPr spc="-615" dirty="0"/>
              <a:t>E</a:t>
            </a:r>
            <a:r>
              <a:rPr spc="-580" dirty="0"/>
              <a:t>M</a:t>
            </a:r>
            <a:r>
              <a:rPr spc="-505" dirty="0"/>
              <a:t>A</a:t>
            </a:r>
            <a:r>
              <a:rPr spc="-640" dirty="0"/>
              <a:t>N</a:t>
            </a:r>
            <a:r>
              <a:rPr spc="-555" dirty="0"/>
              <a:t>D</a:t>
            </a:r>
            <a:r>
              <a:rPr spc="-365" dirty="0"/>
              <a:t> </a:t>
            </a:r>
            <a:r>
              <a:rPr spc="-615" dirty="0"/>
              <a:t>E</a:t>
            </a:r>
            <a:r>
              <a:rPr spc="-459" dirty="0"/>
              <a:t>S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580" dirty="0"/>
              <a:t>M</a:t>
            </a:r>
            <a:r>
              <a:rPr spc="-625" dirty="0"/>
              <a:t>A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25" dirty="0"/>
              <a:t>N</a:t>
            </a:r>
            <a:r>
              <a:rPr spc="-320" dirty="0"/>
              <a:t> </a:t>
            </a:r>
            <a:r>
              <a:rPr spc="-610" dirty="0"/>
              <a:t>STU</a:t>
            </a:r>
            <a:r>
              <a:rPr spc="-690" dirty="0"/>
              <a:t>D</a:t>
            </a:r>
            <a:r>
              <a:rPr spc="-580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5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748905" cy="446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Estimation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covers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aspects: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wise/application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wise/geographical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breakup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Projection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customers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preferences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buying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consumers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norms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(annual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frequency)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preferences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players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competitive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strength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competitors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substitutes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market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Times New Roman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6EC0"/>
              </a:buClr>
              <a:buFont typeface="Times New Roman"/>
              <a:buChar char="•"/>
            </a:pPr>
            <a:endParaRPr sz="13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TMRC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pronged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Estimation,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both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 sides (i.e.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Users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suppliers).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collect data from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multiple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respondents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from each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i.e.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typically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B2B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respondents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interviewed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such as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purchase team,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user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team,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quality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team,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supply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chain team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management.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are quite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confident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numbers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approaches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numbers.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376207"/>
            <a:ext cx="83797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70" dirty="0"/>
              <a:t>C</a:t>
            </a:r>
            <a:r>
              <a:rPr spc="-665" dirty="0"/>
              <a:t>U</a:t>
            </a:r>
            <a:r>
              <a:rPr spc="-459" dirty="0"/>
              <a:t>S</a:t>
            </a:r>
            <a:r>
              <a:rPr spc="-815" dirty="0"/>
              <a:t>T</a:t>
            </a:r>
            <a:r>
              <a:rPr spc="-620" dirty="0"/>
              <a:t>O</a:t>
            </a:r>
            <a:r>
              <a:rPr spc="-580" dirty="0"/>
              <a:t>M</a:t>
            </a:r>
            <a:r>
              <a:rPr spc="-615" dirty="0"/>
              <a:t>E</a:t>
            </a:r>
            <a:r>
              <a:rPr spc="-610" dirty="0"/>
              <a:t>R</a:t>
            </a:r>
            <a:r>
              <a:rPr spc="-380" dirty="0"/>
              <a:t> </a:t>
            </a:r>
            <a:r>
              <a:rPr spc="-459" dirty="0"/>
              <a:t>S</a:t>
            </a:r>
            <a:r>
              <a:rPr spc="-625" dirty="0"/>
              <a:t>A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459" dirty="0"/>
              <a:t>S</a:t>
            </a:r>
            <a:r>
              <a:rPr spc="-730" dirty="0"/>
              <a:t>F</a:t>
            </a:r>
            <a:r>
              <a:rPr spc="-580" dirty="0"/>
              <a:t>A</a:t>
            </a:r>
            <a:r>
              <a:rPr spc="-670" dirty="0"/>
              <a:t>C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25" dirty="0"/>
              <a:t>N</a:t>
            </a:r>
            <a:r>
              <a:rPr spc="-310" dirty="0"/>
              <a:t> </a:t>
            </a:r>
            <a:r>
              <a:rPr spc="-610" dirty="0"/>
              <a:t>STU</a:t>
            </a:r>
            <a:r>
              <a:rPr spc="-690" dirty="0"/>
              <a:t>D</a:t>
            </a:r>
            <a:r>
              <a:rPr spc="-580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6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518400" cy="465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Customer/Vendor/Employee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functionality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Net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Promoter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Score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Benchmarking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competencies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16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6EC0"/>
              </a:buClr>
              <a:buFont typeface="Wingdings"/>
              <a:buChar char=""/>
            </a:pPr>
            <a:endParaRPr sz="1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TMRC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Differentiation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Study: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Segmentation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apply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sampling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endParaRPr sz="16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Weightage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 on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(for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questions,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asked)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In-depth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(with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verbatim)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Separate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purchase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uses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factor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Herzberg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(Hygiene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Motivation)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Understands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loyalty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(NPS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method)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questions,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specially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sensitive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interviews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consultants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depth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interviews</a:t>
            </a:r>
            <a:endParaRPr sz="1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Categorizing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(higher/moderate/warm)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453151"/>
            <a:ext cx="761776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70" dirty="0"/>
              <a:t>C</a:t>
            </a:r>
            <a:r>
              <a:rPr spc="-665" dirty="0"/>
              <a:t>U</a:t>
            </a:r>
            <a:r>
              <a:rPr spc="-459" dirty="0"/>
              <a:t>S</a:t>
            </a:r>
            <a:r>
              <a:rPr spc="-815" dirty="0"/>
              <a:t>T</a:t>
            </a:r>
            <a:r>
              <a:rPr spc="-620" dirty="0"/>
              <a:t>O</a:t>
            </a:r>
            <a:r>
              <a:rPr spc="-580" dirty="0"/>
              <a:t>M</a:t>
            </a:r>
            <a:r>
              <a:rPr spc="-615" dirty="0"/>
              <a:t>E</a:t>
            </a:r>
            <a:r>
              <a:rPr spc="-610" dirty="0"/>
              <a:t>R</a:t>
            </a:r>
            <a:r>
              <a:rPr spc="-380" dirty="0"/>
              <a:t> </a:t>
            </a:r>
            <a:r>
              <a:rPr spc="-459" dirty="0"/>
              <a:t>S</a:t>
            </a:r>
            <a:r>
              <a:rPr spc="-625" dirty="0"/>
              <a:t>A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459" dirty="0"/>
              <a:t>S</a:t>
            </a:r>
            <a:r>
              <a:rPr spc="-730" dirty="0"/>
              <a:t>F</a:t>
            </a:r>
            <a:r>
              <a:rPr spc="-580" dirty="0"/>
              <a:t>A</a:t>
            </a:r>
            <a:r>
              <a:rPr spc="-670" dirty="0"/>
              <a:t>C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25" dirty="0"/>
              <a:t>N</a:t>
            </a:r>
            <a:r>
              <a:rPr spc="-310" dirty="0"/>
              <a:t> </a:t>
            </a:r>
            <a:r>
              <a:rPr spc="-610" dirty="0"/>
              <a:t>STU</a:t>
            </a:r>
            <a:r>
              <a:rPr spc="-690" dirty="0"/>
              <a:t>D</a:t>
            </a:r>
            <a:r>
              <a:rPr spc="-580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7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46006"/>
            <a:ext cx="6962140" cy="41313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Affinity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Diagrams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Drawing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structured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wise/attribute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wise/location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wise/function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than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evaluated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process,</a:t>
            </a:r>
            <a:r>
              <a:rPr sz="1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quality,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are: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oces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oces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ery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oces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376207"/>
            <a:ext cx="937036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9" dirty="0"/>
              <a:t>S</a:t>
            </a:r>
            <a:r>
              <a:rPr spc="-665" dirty="0"/>
              <a:t>U</a:t>
            </a:r>
            <a:r>
              <a:rPr spc="-560" dirty="0"/>
              <a:t>PP</a:t>
            </a:r>
            <a:r>
              <a:rPr spc="-530" dirty="0"/>
              <a:t>L</a:t>
            </a:r>
            <a:r>
              <a:rPr spc="-160" dirty="0"/>
              <a:t>I</a:t>
            </a:r>
            <a:r>
              <a:rPr spc="-615" dirty="0"/>
              <a:t>E</a:t>
            </a:r>
            <a:r>
              <a:rPr spc="-625" dirty="0"/>
              <a:t>R</a:t>
            </a:r>
            <a:r>
              <a:rPr spc="-730" dirty="0"/>
              <a:t>/</a:t>
            </a:r>
            <a:r>
              <a:rPr spc="-615" dirty="0"/>
              <a:t>E</a:t>
            </a:r>
            <a:r>
              <a:rPr spc="-580" dirty="0"/>
              <a:t>M</a:t>
            </a:r>
            <a:r>
              <a:rPr spc="-560" dirty="0"/>
              <a:t>P</a:t>
            </a:r>
            <a:r>
              <a:rPr spc="-650" dirty="0"/>
              <a:t>L</a:t>
            </a:r>
            <a:r>
              <a:rPr spc="-705" dirty="0"/>
              <a:t>O</a:t>
            </a:r>
            <a:r>
              <a:rPr spc="-595" dirty="0"/>
              <a:t>Y</a:t>
            </a:r>
            <a:r>
              <a:rPr spc="-615" dirty="0"/>
              <a:t>E</a:t>
            </a:r>
            <a:r>
              <a:rPr spc="-600" dirty="0"/>
              <a:t>E</a:t>
            </a:r>
            <a:r>
              <a:rPr spc="-285" dirty="0"/>
              <a:t> </a:t>
            </a:r>
            <a:r>
              <a:rPr spc="-459" dirty="0"/>
              <a:t>S</a:t>
            </a:r>
            <a:r>
              <a:rPr spc="-625" dirty="0"/>
              <a:t>A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459" dirty="0"/>
              <a:t>S</a:t>
            </a:r>
            <a:r>
              <a:rPr spc="-730" dirty="0"/>
              <a:t>F</a:t>
            </a:r>
            <a:r>
              <a:rPr spc="-580" dirty="0"/>
              <a:t>A</a:t>
            </a:r>
            <a:r>
              <a:rPr spc="-670" dirty="0"/>
              <a:t>C</a:t>
            </a:r>
            <a:r>
              <a:rPr spc="-740" dirty="0"/>
              <a:t>T</a:t>
            </a:r>
            <a:r>
              <a:rPr spc="-160" dirty="0"/>
              <a:t>I</a:t>
            </a:r>
            <a:r>
              <a:rPr spc="-620" dirty="0"/>
              <a:t>O</a:t>
            </a:r>
            <a:r>
              <a:rPr spc="-625" dirty="0"/>
              <a:t>N</a:t>
            </a:r>
            <a:r>
              <a:rPr spc="-335" dirty="0"/>
              <a:t> </a:t>
            </a:r>
            <a:r>
              <a:rPr spc="-459" dirty="0"/>
              <a:t>S</a:t>
            </a:r>
            <a:r>
              <a:rPr spc="-740" dirty="0"/>
              <a:t>T</a:t>
            </a:r>
            <a:r>
              <a:rPr spc="-665" dirty="0"/>
              <a:t>U</a:t>
            </a:r>
            <a:r>
              <a:rPr spc="-690" dirty="0"/>
              <a:t>D</a:t>
            </a:r>
            <a:r>
              <a:rPr spc="-580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8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89749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basis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knowing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drivers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supplier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supplier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judges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OEM</a:t>
            </a:r>
            <a:endParaRPr sz="1600">
              <a:latin typeface="Calibri"/>
              <a:cs typeface="Calibri"/>
            </a:endParaRPr>
          </a:p>
          <a:p>
            <a:pPr marL="756285" marR="664210" lvl="1" indent="-287020">
              <a:lnSpc>
                <a:spcPct val="100000"/>
              </a:lnSpc>
              <a:spcBef>
                <a:spcPts val="40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scientific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basis of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understanding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interaction between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attributes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determining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relative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perspective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supplier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perceptions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"/>
            </a:pPr>
            <a:endParaRPr sz="2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Weakened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morale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Inappropriate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flows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spent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chasing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departments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sensitivity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Weakened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competitiveness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capability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CB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634" y="376207"/>
            <a:ext cx="52555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60" dirty="0"/>
              <a:t>P</a:t>
            </a:r>
            <a:r>
              <a:rPr spc="-650" dirty="0"/>
              <a:t>R</a:t>
            </a:r>
            <a:r>
              <a:rPr spc="-620" dirty="0"/>
              <a:t>O</a:t>
            </a:r>
            <a:r>
              <a:rPr spc="-570" dirty="0"/>
              <a:t>D</a:t>
            </a:r>
            <a:r>
              <a:rPr spc="-665" dirty="0"/>
              <a:t>U</a:t>
            </a:r>
            <a:r>
              <a:rPr spc="-670" dirty="0"/>
              <a:t>C</a:t>
            </a:r>
            <a:r>
              <a:rPr spc="-725" dirty="0"/>
              <a:t>T</a:t>
            </a:r>
            <a:r>
              <a:rPr spc="-370" dirty="0"/>
              <a:t> </a:t>
            </a:r>
            <a:r>
              <a:rPr spc="-640" dirty="0"/>
              <a:t>R</a:t>
            </a:r>
            <a:r>
              <a:rPr spc="-630" dirty="0"/>
              <a:t>E</a:t>
            </a:r>
            <a:r>
              <a:rPr spc="-475" dirty="0"/>
              <a:t>S</a:t>
            </a:r>
            <a:r>
              <a:rPr spc="-630" dirty="0"/>
              <a:t>E</a:t>
            </a:r>
            <a:r>
              <a:rPr spc="-520" dirty="0"/>
              <a:t>A</a:t>
            </a:r>
            <a:r>
              <a:rPr spc="-685" dirty="0"/>
              <a:t>RC</a:t>
            </a:r>
            <a:r>
              <a:rPr spc="-670"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5"/>
              </a:lnSpc>
            </a:pPr>
            <a:fld id="{81D60167-4931-47E6-BA6A-407CBD079E47}" type="slidenum">
              <a:rPr spc="-165" dirty="0"/>
              <a:t>9</a:t>
            </a:fld>
            <a:endParaRPr spc="-165" dirty="0"/>
          </a:p>
        </p:txBody>
      </p:sp>
      <p:sp>
        <p:nvSpPr>
          <p:cNvPr id="4" name="object 4"/>
          <p:cNvSpPr txBox="1"/>
          <p:nvPr/>
        </p:nvSpPr>
        <p:spPr>
          <a:xfrm>
            <a:off x="535635" y="1197610"/>
            <a:ext cx="7878445" cy="470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unique,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satisfy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customers.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segmentise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characteristic,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then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group,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find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suitability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group,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i.e.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identifying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target market.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need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then position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brand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customers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mind,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i.e.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positioning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among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market.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355600" marR="403860" indent="-342900">
              <a:lnSpc>
                <a:spcPct val="100000"/>
              </a:lnSpc>
              <a:spcBef>
                <a:spcPts val="5"/>
              </a:spcBef>
              <a:buClr>
                <a:srgbClr val="006E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helps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decisions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entire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Cycle.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include: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EC0"/>
              </a:buClr>
              <a:buFont typeface="Wingdings"/>
              <a:buChar char=""/>
            </a:pPr>
            <a:endParaRPr sz="215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Need-Gap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oduc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oduc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differentiators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0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Competition product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profiling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006EC0"/>
              </a:buClr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mix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36</TotalTime>
  <Words>2228</Words>
  <Application>Microsoft Office PowerPoint</Application>
  <PresentationFormat>On-screen Show (4:3)</PresentationFormat>
  <Paragraphs>266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Microsoft Sans Serif</vt:lpstr>
      <vt:lpstr>Times New Roman</vt:lpstr>
      <vt:lpstr>Trebuchet MS</vt:lpstr>
      <vt:lpstr>Wingdings</vt:lpstr>
      <vt:lpstr>Depth</vt:lpstr>
      <vt:lpstr>TransOURCE ASIA ADVISORS</vt:lpstr>
      <vt:lpstr>PowerPoint Presentation</vt:lpstr>
      <vt:lpstr>ABOUT US</vt:lpstr>
      <vt:lpstr>METHODOLOGY</vt:lpstr>
      <vt:lpstr>DEMAND ESTIMATION STUDY</vt:lpstr>
      <vt:lpstr>CUSTOMER SATISFACTION STUDY</vt:lpstr>
      <vt:lpstr>CUSTOMER SATISFACTION STUDY</vt:lpstr>
      <vt:lpstr>SUPPLIER/EMPLOYEE SATISFACTION STUDY</vt:lpstr>
      <vt:lpstr>PRODUCT RESEARCH</vt:lpstr>
      <vt:lpstr>PRICE ANALYSIS</vt:lpstr>
      <vt:lpstr>TECHNO ECONOMIC FEASIBILITY</vt:lpstr>
      <vt:lpstr>POSITIONING STUDY</vt:lpstr>
      <vt:lpstr>CONSUMER BEHAVIOR RESEARCH</vt:lpstr>
      <vt:lpstr>COMPETITIVE ANALYSIS</vt:lpstr>
      <vt:lpstr>MARKET ACCESS</vt:lpstr>
      <vt:lpstr>STRATEGIC ANALYSIS</vt:lpstr>
      <vt:lpstr>BUSINESS PERFORMANCE RESEARCH</vt:lpstr>
      <vt:lpstr>SALES AND MARKETING RESEARCH</vt:lpstr>
      <vt:lpstr>DISTRIBUTION RESEARCH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</dc:creator>
  <cp:lastModifiedBy>OM</cp:lastModifiedBy>
  <cp:revision>8</cp:revision>
  <dcterms:created xsi:type="dcterms:W3CDTF">2022-02-08T05:01:25Z</dcterms:created>
  <dcterms:modified xsi:type="dcterms:W3CDTF">2022-02-09T06:44:31Z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2022-02-08T00:00:00Z</vt:filetime>
  </property>
</Properties>
</file>